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2"/>
  </p:notesMasterIdLst>
  <p:sldIdLst>
    <p:sldId id="256" r:id="rId2"/>
    <p:sldId id="257" r:id="rId3"/>
    <p:sldId id="260" r:id="rId4"/>
    <p:sldId id="261" r:id="rId5"/>
    <p:sldId id="259" r:id="rId6"/>
    <p:sldId id="258" r:id="rId7"/>
    <p:sldId id="262" r:id="rId8"/>
    <p:sldId id="263" r:id="rId9"/>
    <p:sldId id="264" r:id="rId10"/>
    <p:sldId id="274" r:id="rId11"/>
    <p:sldId id="268" r:id="rId12"/>
    <p:sldId id="265" r:id="rId13"/>
    <p:sldId id="269" r:id="rId14"/>
    <p:sldId id="266" r:id="rId15"/>
    <p:sldId id="270" r:id="rId16"/>
    <p:sldId id="271" r:id="rId17"/>
    <p:sldId id="272" r:id="rId18"/>
    <p:sldId id="273" r:id="rId19"/>
    <p:sldId id="275" r:id="rId20"/>
    <p:sldId id="26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34630" autoAdjust="0"/>
    <p:restoredTop sz="86387" autoAdjust="0"/>
  </p:normalViewPr>
  <p:slideViewPr>
    <p:cSldViewPr>
      <p:cViewPr varScale="1">
        <p:scale>
          <a:sx n="64" d="100"/>
          <a:sy n="64" d="100"/>
        </p:scale>
        <p:origin x="-618" y="-108"/>
      </p:cViewPr>
      <p:guideLst>
        <p:guide orient="horz" pos="2160"/>
        <p:guide pos="2880"/>
      </p:guideLst>
    </p:cSldViewPr>
  </p:slideViewPr>
  <p:outlineViewPr>
    <p:cViewPr>
      <p:scale>
        <a:sx n="33" d="100"/>
        <a:sy n="33" d="100"/>
      </p:scale>
      <p:origin x="0" y="138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853136-9C34-4C39-8D34-6327670DC92A}"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US"/>
        </a:p>
      </dgm:t>
    </dgm:pt>
    <dgm:pt modelId="{EBADB979-47EC-4742-8505-CFFC55D59384}">
      <dgm:prSet phldrT="[Text]"/>
      <dgm:spPr/>
      <dgm:t>
        <a:bodyPr/>
        <a:lstStyle/>
        <a:p>
          <a:r>
            <a:rPr lang="en-US" dirty="0" smtClean="0"/>
            <a:t>3 Core Principles</a:t>
          </a:r>
          <a:endParaRPr lang="en-US" dirty="0"/>
        </a:p>
      </dgm:t>
    </dgm:pt>
    <dgm:pt modelId="{2BB85AD0-DD68-48EE-90FE-756076928A33}" type="parTrans" cxnId="{86BC736D-49B6-4F9D-B56C-258EEBA3DCD7}">
      <dgm:prSet/>
      <dgm:spPr/>
      <dgm:t>
        <a:bodyPr/>
        <a:lstStyle/>
        <a:p>
          <a:endParaRPr lang="en-US"/>
        </a:p>
      </dgm:t>
    </dgm:pt>
    <dgm:pt modelId="{93DB7FEA-8109-418A-8C83-3B5695A702A4}" type="sibTrans" cxnId="{86BC736D-49B6-4F9D-B56C-258EEBA3DCD7}">
      <dgm:prSet/>
      <dgm:spPr/>
      <dgm:t>
        <a:bodyPr/>
        <a:lstStyle/>
        <a:p>
          <a:endParaRPr lang="en-US"/>
        </a:p>
      </dgm:t>
    </dgm:pt>
    <dgm:pt modelId="{89FF296A-2011-4C77-8372-529DDDCCD9ED}">
      <dgm:prSet phldrT="[Text]"/>
      <dgm:spPr/>
      <dgm:t>
        <a:bodyPr/>
        <a:lstStyle/>
        <a:p>
          <a:r>
            <a:rPr lang="en-US" dirty="0" smtClean="0"/>
            <a:t>Representation</a:t>
          </a:r>
          <a:endParaRPr lang="en-US" dirty="0"/>
        </a:p>
      </dgm:t>
    </dgm:pt>
    <dgm:pt modelId="{C2920A4E-090B-4BE5-AE78-FCF8C84C7E26}" type="parTrans" cxnId="{32ACE23C-AFD5-47B2-A077-F9AC5E13D6B4}">
      <dgm:prSet/>
      <dgm:spPr/>
      <dgm:t>
        <a:bodyPr/>
        <a:lstStyle/>
        <a:p>
          <a:endParaRPr lang="en-US"/>
        </a:p>
      </dgm:t>
    </dgm:pt>
    <dgm:pt modelId="{D78E48FC-00EA-43C2-A2AB-88416C24AC50}" type="sibTrans" cxnId="{32ACE23C-AFD5-47B2-A077-F9AC5E13D6B4}">
      <dgm:prSet/>
      <dgm:spPr/>
      <dgm:t>
        <a:bodyPr/>
        <a:lstStyle/>
        <a:p>
          <a:endParaRPr lang="en-US"/>
        </a:p>
      </dgm:t>
    </dgm:pt>
    <dgm:pt modelId="{AF4F0D80-AE4B-4D23-8FB1-568168CA721C}">
      <dgm:prSet phldrT="[Text]"/>
      <dgm:spPr/>
      <dgm:t>
        <a:bodyPr/>
        <a:lstStyle/>
        <a:p>
          <a:r>
            <a:rPr lang="en-US" dirty="0" smtClean="0"/>
            <a:t>Expression</a:t>
          </a:r>
          <a:endParaRPr lang="en-US" dirty="0"/>
        </a:p>
      </dgm:t>
    </dgm:pt>
    <dgm:pt modelId="{E93A67E5-0AFE-48E4-B7AE-398DF2A790A6}" type="parTrans" cxnId="{33F6714A-D671-4241-B955-42C6BDA54596}">
      <dgm:prSet/>
      <dgm:spPr/>
      <dgm:t>
        <a:bodyPr/>
        <a:lstStyle/>
        <a:p>
          <a:endParaRPr lang="en-US"/>
        </a:p>
      </dgm:t>
    </dgm:pt>
    <dgm:pt modelId="{8170CE12-5DFE-4A9D-9436-E98B8E4A98A9}" type="sibTrans" cxnId="{33F6714A-D671-4241-B955-42C6BDA54596}">
      <dgm:prSet/>
      <dgm:spPr/>
      <dgm:t>
        <a:bodyPr/>
        <a:lstStyle/>
        <a:p>
          <a:endParaRPr lang="en-US"/>
        </a:p>
      </dgm:t>
    </dgm:pt>
    <dgm:pt modelId="{9648B953-7492-4A34-B721-64F1241AB888}">
      <dgm:prSet phldrT="[Text]"/>
      <dgm:spPr/>
      <dgm:t>
        <a:bodyPr/>
        <a:lstStyle/>
        <a:p>
          <a:r>
            <a:rPr lang="en-US" dirty="0" smtClean="0"/>
            <a:t>Engagement</a:t>
          </a:r>
          <a:endParaRPr lang="en-US" dirty="0"/>
        </a:p>
      </dgm:t>
    </dgm:pt>
    <dgm:pt modelId="{FB6C1E24-8B34-438D-87F9-05274121D55D}" type="parTrans" cxnId="{B2B10B9A-F04F-49D2-A93A-525D81FA4DB2}">
      <dgm:prSet/>
      <dgm:spPr/>
      <dgm:t>
        <a:bodyPr/>
        <a:lstStyle/>
        <a:p>
          <a:endParaRPr lang="en-US"/>
        </a:p>
      </dgm:t>
    </dgm:pt>
    <dgm:pt modelId="{6705D6D8-9B15-4FFA-9F15-84DA8968BCF2}" type="sibTrans" cxnId="{B2B10B9A-F04F-49D2-A93A-525D81FA4DB2}">
      <dgm:prSet/>
      <dgm:spPr/>
      <dgm:t>
        <a:bodyPr/>
        <a:lstStyle/>
        <a:p>
          <a:endParaRPr lang="en-US"/>
        </a:p>
      </dgm:t>
    </dgm:pt>
    <dgm:pt modelId="{288DC676-396C-4F6A-B8B4-98029628E219}" type="pres">
      <dgm:prSet presAssocID="{64853136-9C34-4C39-8D34-6327670DC92A}" presName="composite" presStyleCnt="0">
        <dgm:presLayoutVars>
          <dgm:chMax val="1"/>
          <dgm:dir/>
          <dgm:resizeHandles val="exact"/>
        </dgm:presLayoutVars>
      </dgm:prSet>
      <dgm:spPr/>
      <dgm:t>
        <a:bodyPr/>
        <a:lstStyle/>
        <a:p>
          <a:endParaRPr lang="en-US"/>
        </a:p>
      </dgm:t>
    </dgm:pt>
    <dgm:pt modelId="{92237D04-E537-490F-8092-3062B77A392E}" type="pres">
      <dgm:prSet presAssocID="{EBADB979-47EC-4742-8505-CFFC55D59384}" presName="roof" presStyleLbl="dkBgShp" presStyleIdx="0" presStyleCnt="2" custLinFactNeighborX="971"/>
      <dgm:spPr/>
      <dgm:t>
        <a:bodyPr/>
        <a:lstStyle/>
        <a:p>
          <a:endParaRPr lang="en-US"/>
        </a:p>
      </dgm:t>
    </dgm:pt>
    <dgm:pt modelId="{154C7CF4-9E08-47D5-AE23-F83E2161565A}" type="pres">
      <dgm:prSet presAssocID="{EBADB979-47EC-4742-8505-CFFC55D59384}" presName="pillars" presStyleCnt="0"/>
      <dgm:spPr/>
    </dgm:pt>
    <dgm:pt modelId="{C4B8E835-334E-47AA-AFF9-D600AF0DE4D5}" type="pres">
      <dgm:prSet presAssocID="{EBADB979-47EC-4742-8505-CFFC55D59384}" presName="pillar1" presStyleLbl="node1" presStyleIdx="0" presStyleCnt="3">
        <dgm:presLayoutVars>
          <dgm:bulletEnabled val="1"/>
        </dgm:presLayoutVars>
      </dgm:prSet>
      <dgm:spPr/>
      <dgm:t>
        <a:bodyPr/>
        <a:lstStyle/>
        <a:p>
          <a:endParaRPr lang="en-US"/>
        </a:p>
      </dgm:t>
    </dgm:pt>
    <dgm:pt modelId="{18EF4794-38CF-4286-B5C8-75E9D472B2A8}" type="pres">
      <dgm:prSet presAssocID="{AF4F0D80-AE4B-4D23-8FB1-568168CA721C}" presName="pillarX" presStyleLbl="node1" presStyleIdx="1" presStyleCnt="3">
        <dgm:presLayoutVars>
          <dgm:bulletEnabled val="1"/>
        </dgm:presLayoutVars>
      </dgm:prSet>
      <dgm:spPr/>
      <dgm:t>
        <a:bodyPr/>
        <a:lstStyle/>
        <a:p>
          <a:endParaRPr lang="en-US"/>
        </a:p>
      </dgm:t>
    </dgm:pt>
    <dgm:pt modelId="{B4449D3C-17EA-4ACF-8B74-079FA40F7782}" type="pres">
      <dgm:prSet presAssocID="{9648B953-7492-4A34-B721-64F1241AB888}" presName="pillarX" presStyleLbl="node1" presStyleIdx="2" presStyleCnt="3">
        <dgm:presLayoutVars>
          <dgm:bulletEnabled val="1"/>
        </dgm:presLayoutVars>
      </dgm:prSet>
      <dgm:spPr/>
      <dgm:t>
        <a:bodyPr/>
        <a:lstStyle/>
        <a:p>
          <a:endParaRPr lang="en-US"/>
        </a:p>
      </dgm:t>
    </dgm:pt>
    <dgm:pt modelId="{BC7542C6-655F-4EC5-ACDB-EFDBF79D90A2}" type="pres">
      <dgm:prSet presAssocID="{EBADB979-47EC-4742-8505-CFFC55D59384}" presName="base" presStyleLbl="dkBgShp" presStyleIdx="1" presStyleCnt="2"/>
      <dgm:spPr/>
    </dgm:pt>
  </dgm:ptLst>
  <dgm:cxnLst>
    <dgm:cxn modelId="{32ACE23C-AFD5-47B2-A077-F9AC5E13D6B4}" srcId="{EBADB979-47EC-4742-8505-CFFC55D59384}" destId="{89FF296A-2011-4C77-8372-529DDDCCD9ED}" srcOrd="0" destOrd="0" parTransId="{C2920A4E-090B-4BE5-AE78-FCF8C84C7E26}" sibTransId="{D78E48FC-00EA-43C2-A2AB-88416C24AC50}"/>
    <dgm:cxn modelId="{33F6714A-D671-4241-B955-42C6BDA54596}" srcId="{EBADB979-47EC-4742-8505-CFFC55D59384}" destId="{AF4F0D80-AE4B-4D23-8FB1-568168CA721C}" srcOrd="1" destOrd="0" parTransId="{E93A67E5-0AFE-48E4-B7AE-398DF2A790A6}" sibTransId="{8170CE12-5DFE-4A9D-9436-E98B8E4A98A9}"/>
    <dgm:cxn modelId="{B2B10B9A-F04F-49D2-A93A-525D81FA4DB2}" srcId="{EBADB979-47EC-4742-8505-CFFC55D59384}" destId="{9648B953-7492-4A34-B721-64F1241AB888}" srcOrd="2" destOrd="0" parTransId="{FB6C1E24-8B34-438D-87F9-05274121D55D}" sibTransId="{6705D6D8-9B15-4FFA-9F15-84DA8968BCF2}"/>
    <dgm:cxn modelId="{0A9FF2B6-D7CE-44CD-8157-641EEE0DA4C0}" type="presOf" srcId="{EBADB979-47EC-4742-8505-CFFC55D59384}" destId="{92237D04-E537-490F-8092-3062B77A392E}" srcOrd="0" destOrd="0" presId="urn:microsoft.com/office/officeart/2005/8/layout/hList3"/>
    <dgm:cxn modelId="{CF084283-37D7-4439-B8B6-4A8C65DBACE9}" type="presOf" srcId="{89FF296A-2011-4C77-8372-529DDDCCD9ED}" destId="{C4B8E835-334E-47AA-AFF9-D600AF0DE4D5}" srcOrd="0" destOrd="0" presId="urn:microsoft.com/office/officeart/2005/8/layout/hList3"/>
    <dgm:cxn modelId="{78AD36FA-847C-4947-B380-33F96E089E13}" type="presOf" srcId="{9648B953-7492-4A34-B721-64F1241AB888}" destId="{B4449D3C-17EA-4ACF-8B74-079FA40F7782}" srcOrd="0" destOrd="0" presId="urn:microsoft.com/office/officeart/2005/8/layout/hList3"/>
    <dgm:cxn modelId="{86BC736D-49B6-4F9D-B56C-258EEBA3DCD7}" srcId="{64853136-9C34-4C39-8D34-6327670DC92A}" destId="{EBADB979-47EC-4742-8505-CFFC55D59384}" srcOrd="0" destOrd="0" parTransId="{2BB85AD0-DD68-48EE-90FE-756076928A33}" sibTransId="{93DB7FEA-8109-418A-8C83-3B5695A702A4}"/>
    <dgm:cxn modelId="{636345E3-DD4E-433F-9F96-D3A34D37A460}" type="presOf" srcId="{64853136-9C34-4C39-8D34-6327670DC92A}" destId="{288DC676-396C-4F6A-B8B4-98029628E219}" srcOrd="0" destOrd="0" presId="urn:microsoft.com/office/officeart/2005/8/layout/hList3"/>
    <dgm:cxn modelId="{C4D6EDBD-3414-4C8C-8414-94C3EDDC8EE2}" type="presOf" srcId="{AF4F0D80-AE4B-4D23-8FB1-568168CA721C}" destId="{18EF4794-38CF-4286-B5C8-75E9D472B2A8}" srcOrd="0" destOrd="0" presId="urn:microsoft.com/office/officeart/2005/8/layout/hList3"/>
    <dgm:cxn modelId="{B9A10DEE-852F-4C6A-99FD-7D36925D1F7E}" type="presParOf" srcId="{288DC676-396C-4F6A-B8B4-98029628E219}" destId="{92237D04-E537-490F-8092-3062B77A392E}" srcOrd="0" destOrd="0" presId="urn:microsoft.com/office/officeart/2005/8/layout/hList3"/>
    <dgm:cxn modelId="{88EFA883-1328-422E-9A33-924AD8ACBE12}" type="presParOf" srcId="{288DC676-396C-4F6A-B8B4-98029628E219}" destId="{154C7CF4-9E08-47D5-AE23-F83E2161565A}" srcOrd="1" destOrd="0" presId="urn:microsoft.com/office/officeart/2005/8/layout/hList3"/>
    <dgm:cxn modelId="{C3107862-A407-40CB-91F9-7B2B3D99C722}" type="presParOf" srcId="{154C7CF4-9E08-47D5-AE23-F83E2161565A}" destId="{C4B8E835-334E-47AA-AFF9-D600AF0DE4D5}" srcOrd="0" destOrd="0" presId="urn:microsoft.com/office/officeart/2005/8/layout/hList3"/>
    <dgm:cxn modelId="{0691520E-332F-4CB6-B13E-73FDC98DA999}" type="presParOf" srcId="{154C7CF4-9E08-47D5-AE23-F83E2161565A}" destId="{18EF4794-38CF-4286-B5C8-75E9D472B2A8}" srcOrd="1" destOrd="0" presId="urn:microsoft.com/office/officeart/2005/8/layout/hList3"/>
    <dgm:cxn modelId="{C3CB3185-6F3F-4189-8ADB-D7BE105F0366}" type="presParOf" srcId="{154C7CF4-9E08-47D5-AE23-F83E2161565A}" destId="{B4449D3C-17EA-4ACF-8B74-079FA40F7782}" srcOrd="2" destOrd="0" presId="urn:microsoft.com/office/officeart/2005/8/layout/hList3"/>
    <dgm:cxn modelId="{8B74C400-2201-48D0-856B-5B8564F55364}" type="presParOf" srcId="{288DC676-396C-4F6A-B8B4-98029628E219}" destId="{BC7542C6-655F-4EC5-ACDB-EFDBF79D90A2}"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237D04-E537-490F-8092-3062B77A392E}">
      <dsp:nvSpPr>
        <dsp:cNvPr id="0" name=""/>
        <dsp:cNvSpPr/>
      </dsp:nvSpPr>
      <dsp:spPr>
        <a:xfrm>
          <a:off x="0" y="0"/>
          <a:ext cx="7391400" cy="162306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kern="1200" dirty="0" smtClean="0"/>
            <a:t>3 Core Principles</a:t>
          </a:r>
          <a:endParaRPr lang="en-US" sz="6500" kern="1200" dirty="0"/>
        </a:p>
      </dsp:txBody>
      <dsp:txXfrm>
        <a:off x="0" y="0"/>
        <a:ext cx="7391400" cy="1623060"/>
      </dsp:txXfrm>
    </dsp:sp>
    <dsp:sp modelId="{C4B8E835-334E-47AA-AFF9-D600AF0DE4D5}">
      <dsp:nvSpPr>
        <dsp:cNvPr id="0" name=""/>
        <dsp:cNvSpPr/>
      </dsp:nvSpPr>
      <dsp:spPr>
        <a:xfrm>
          <a:off x="3609" y="1623060"/>
          <a:ext cx="2461393" cy="34084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t>Representation</a:t>
          </a:r>
          <a:endParaRPr lang="en-US" sz="2700" kern="1200" dirty="0"/>
        </a:p>
      </dsp:txBody>
      <dsp:txXfrm>
        <a:off x="3609" y="1623060"/>
        <a:ext cx="2461393" cy="3408426"/>
      </dsp:txXfrm>
    </dsp:sp>
    <dsp:sp modelId="{18EF4794-38CF-4286-B5C8-75E9D472B2A8}">
      <dsp:nvSpPr>
        <dsp:cNvPr id="0" name=""/>
        <dsp:cNvSpPr/>
      </dsp:nvSpPr>
      <dsp:spPr>
        <a:xfrm>
          <a:off x="2465003" y="1623060"/>
          <a:ext cx="2461393" cy="34084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t>Expression</a:t>
          </a:r>
          <a:endParaRPr lang="en-US" sz="2700" kern="1200" dirty="0"/>
        </a:p>
      </dsp:txBody>
      <dsp:txXfrm>
        <a:off x="2465003" y="1623060"/>
        <a:ext cx="2461393" cy="3408426"/>
      </dsp:txXfrm>
    </dsp:sp>
    <dsp:sp modelId="{B4449D3C-17EA-4ACF-8B74-079FA40F7782}">
      <dsp:nvSpPr>
        <dsp:cNvPr id="0" name=""/>
        <dsp:cNvSpPr/>
      </dsp:nvSpPr>
      <dsp:spPr>
        <a:xfrm>
          <a:off x="4926396" y="1623060"/>
          <a:ext cx="2461393" cy="34084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t>Engagement</a:t>
          </a:r>
          <a:endParaRPr lang="en-US" sz="2700" kern="1200" dirty="0"/>
        </a:p>
      </dsp:txBody>
      <dsp:txXfrm>
        <a:off x="4926396" y="1623060"/>
        <a:ext cx="2461393" cy="3408426"/>
      </dsp:txXfrm>
    </dsp:sp>
    <dsp:sp modelId="{BC7542C6-655F-4EC5-ACDB-EFDBF79D90A2}">
      <dsp:nvSpPr>
        <dsp:cNvPr id="0" name=""/>
        <dsp:cNvSpPr/>
      </dsp:nvSpPr>
      <dsp:spPr>
        <a:xfrm>
          <a:off x="0" y="5031486"/>
          <a:ext cx="7391400" cy="378714"/>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2A04DF-4C57-44F7-AD8E-0A3E23130A64}" type="datetimeFigureOut">
              <a:rPr lang="en-US" smtClean="0"/>
              <a:pPr/>
              <a:t>8/9/2009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880EF9-84CD-4C08-8D79-AA5F8BD17F66}"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613127-BB8A-4FB9-AFB1-4DF56B7D4FC0}" type="slidenum">
              <a:rPr lang="en-US"/>
              <a:pPr/>
              <a:t>5</a:t>
            </a:fld>
            <a:endParaRPr lang="en-US" dirty="0"/>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pPr marL="228600" indent="-228600"/>
            <a:r>
              <a:rPr lang="en-US" b="1" dirty="0"/>
              <a:t>To insert this slide into your presentation</a:t>
            </a:r>
          </a:p>
          <a:p>
            <a:pPr marL="228600" indent="-228600"/>
            <a:r>
              <a:rPr lang="en-US" b="1" dirty="0"/>
              <a:t> </a:t>
            </a:r>
          </a:p>
          <a:p>
            <a:pPr marL="228600" indent="-228600">
              <a:buFontTx/>
              <a:buAutoNum type="arabicPeriod"/>
            </a:pPr>
            <a:r>
              <a:rPr lang="en-US" dirty="0"/>
              <a:t>Save this template as a presentation (.ppt file) on your computer. </a:t>
            </a:r>
          </a:p>
          <a:p>
            <a:pPr marL="228600" indent="-228600">
              <a:buFontTx/>
              <a:buAutoNum type="arabicPeriod"/>
            </a:pPr>
            <a:r>
              <a:rPr lang="en-US" dirty="0"/>
              <a:t>Open the presentation that will contain the image slide. </a:t>
            </a:r>
          </a:p>
          <a:p>
            <a:pPr marL="228600" indent="-228600">
              <a:buFontTx/>
              <a:buAutoNum type="arabicPeriod"/>
            </a:pPr>
            <a:r>
              <a:rPr lang="en-US" dirty="0"/>
              <a:t>On the </a:t>
            </a:r>
            <a:r>
              <a:rPr lang="en-US" b="1" dirty="0"/>
              <a:t>Slides</a:t>
            </a:r>
            <a:r>
              <a:rPr lang="en-US" dirty="0"/>
              <a:t> tab, place your insertion point after the slide that will precede the image slide. (Make sure you don't select a slide. Your insertion point should be between the slides.) </a:t>
            </a:r>
          </a:p>
          <a:p>
            <a:pPr marL="228600" indent="-228600">
              <a:buFontTx/>
              <a:buAutoNum type="arabicPeriod"/>
            </a:pPr>
            <a:r>
              <a:rPr lang="en-US" dirty="0"/>
              <a:t>On the </a:t>
            </a:r>
            <a:r>
              <a:rPr lang="en-US" b="1" dirty="0"/>
              <a:t>Insert</a:t>
            </a:r>
            <a:r>
              <a:rPr lang="en-US" dirty="0"/>
              <a:t> menu, click </a:t>
            </a:r>
            <a:r>
              <a:rPr lang="en-US" b="1" dirty="0"/>
              <a:t>Slides from Files</a:t>
            </a:r>
            <a:r>
              <a:rPr lang="en-US" dirty="0"/>
              <a:t>. </a:t>
            </a:r>
          </a:p>
          <a:p>
            <a:pPr marL="228600" indent="-228600">
              <a:buFontTx/>
              <a:buAutoNum type="arabicPeriod"/>
            </a:pPr>
            <a:r>
              <a:rPr lang="en-US" dirty="0"/>
              <a:t>In the </a:t>
            </a:r>
            <a:r>
              <a:rPr lang="en-US" b="1" dirty="0"/>
              <a:t>Slide Finder</a:t>
            </a:r>
            <a:r>
              <a:rPr lang="en-US" dirty="0"/>
              <a:t> dialog box, click the </a:t>
            </a:r>
            <a:r>
              <a:rPr lang="en-US" b="1" dirty="0"/>
              <a:t>Find Presentation</a:t>
            </a:r>
            <a:r>
              <a:rPr lang="en-US" dirty="0"/>
              <a:t> tab. </a:t>
            </a:r>
          </a:p>
          <a:p>
            <a:pPr marL="228600" indent="-228600">
              <a:buFontTx/>
              <a:buAutoNum type="arabicPeriod"/>
            </a:pPr>
            <a:r>
              <a:rPr lang="en-US" dirty="0"/>
              <a:t>Click </a:t>
            </a:r>
            <a:r>
              <a:rPr lang="en-US" b="1" dirty="0"/>
              <a:t>Browse</a:t>
            </a:r>
            <a:r>
              <a:rPr lang="en-US" dirty="0"/>
              <a:t>, locate and select the presentation that contains the image slide, and then click </a:t>
            </a:r>
            <a:r>
              <a:rPr lang="en-US" b="1" dirty="0"/>
              <a:t>Open</a:t>
            </a:r>
            <a:r>
              <a:rPr lang="en-US" dirty="0"/>
              <a:t>. </a:t>
            </a:r>
          </a:p>
          <a:p>
            <a:pPr marL="228600" indent="-228600">
              <a:buFontTx/>
              <a:buAutoNum type="arabicPeriod"/>
            </a:pPr>
            <a:r>
              <a:rPr lang="en-US" dirty="0"/>
              <a:t>In the </a:t>
            </a:r>
            <a:r>
              <a:rPr lang="en-US" b="1" dirty="0"/>
              <a:t>Slides from Files</a:t>
            </a:r>
            <a:r>
              <a:rPr lang="en-US" dirty="0"/>
              <a:t> dialog box, select the image slide. </a:t>
            </a:r>
          </a:p>
          <a:p>
            <a:pPr marL="228600" indent="-228600">
              <a:buFontTx/>
              <a:buAutoNum type="arabicPeriod"/>
            </a:pPr>
            <a:r>
              <a:rPr lang="en-US" dirty="0"/>
              <a:t>Select the </a:t>
            </a:r>
            <a:r>
              <a:rPr lang="en-US" b="1" dirty="0"/>
              <a:t>Keep source formatting</a:t>
            </a:r>
            <a:r>
              <a:rPr lang="en-US" dirty="0"/>
              <a:t> check box. If you do not select this check box, the copied slide will inherit the design of the slide that precedes it in the presentation. </a:t>
            </a:r>
          </a:p>
          <a:p>
            <a:pPr marL="228600" indent="-228600">
              <a:buFontTx/>
              <a:buAutoNum type="arabicPeriod"/>
            </a:pPr>
            <a:r>
              <a:rPr lang="en-US" dirty="0"/>
              <a:t>Click </a:t>
            </a:r>
            <a:r>
              <a:rPr lang="en-US" b="1" dirty="0"/>
              <a:t>Insert</a:t>
            </a:r>
            <a:r>
              <a:rPr lang="en-US" dirty="0"/>
              <a:t>. </a:t>
            </a:r>
          </a:p>
          <a:p>
            <a:pPr marL="228600" indent="-228600">
              <a:buFontTx/>
              <a:buAutoNum type="arabicPeriod"/>
            </a:pPr>
            <a:r>
              <a:rPr lang="en-US" dirty="0"/>
              <a:t>Click </a:t>
            </a:r>
            <a:r>
              <a:rPr lang="en-US" b="1" dirty="0"/>
              <a:t>Close</a:t>
            </a:r>
            <a:r>
              <a:rPr lang="en-US" dirty="0"/>
              <a:t>.</a:t>
            </a:r>
          </a:p>
          <a:p>
            <a:pPr marL="228600" indent="-228600">
              <a:lnSpc>
                <a:spcPct val="90000"/>
              </a:lnSpc>
            </a:pP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do we get</a:t>
            </a:r>
            <a:r>
              <a:rPr lang="en-US" baseline="0" dirty="0" smtClean="0"/>
              <a:t> it in to the students - </a:t>
            </a:r>
            <a:r>
              <a:rPr lang="en-US" dirty="0" smtClean="0"/>
              <a:t>Visual</a:t>
            </a:r>
            <a:r>
              <a:rPr lang="en-US" dirty="0" smtClean="0"/>
              <a:t>,</a:t>
            </a:r>
            <a:r>
              <a:rPr lang="en-US" baseline="0" dirty="0" smtClean="0"/>
              <a:t> movies, audio, text, listening </a:t>
            </a:r>
            <a:endParaRPr lang="en-US" dirty="0"/>
          </a:p>
        </p:txBody>
      </p:sp>
      <p:sp>
        <p:nvSpPr>
          <p:cNvPr id="4" name="Slide Number Placeholder 3"/>
          <p:cNvSpPr>
            <a:spLocks noGrp="1"/>
          </p:cNvSpPr>
          <p:nvPr>
            <p:ph type="sldNum" sz="quarter" idx="10"/>
          </p:nvPr>
        </p:nvSpPr>
        <p:spPr/>
        <p:txBody>
          <a:bodyPr/>
          <a:lstStyle/>
          <a:p>
            <a:fld id="{8D880EF9-84CD-4C08-8D79-AA5F8BD17F66}" type="slidenum">
              <a:rPr lang="en-US" smtClean="0"/>
              <a:pPr/>
              <a:t>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 we as teachers just give tests, quizzes  - Give </a:t>
            </a:r>
            <a:r>
              <a:rPr lang="en-US" dirty="0" smtClean="0"/>
              <a:t>a speech, make a movie, interview someone </a:t>
            </a:r>
            <a:endParaRPr lang="en-US" dirty="0"/>
          </a:p>
        </p:txBody>
      </p:sp>
      <p:sp>
        <p:nvSpPr>
          <p:cNvPr id="4" name="Slide Number Placeholder 3"/>
          <p:cNvSpPr>
            <a:spLocks noGrp="1"/>
          </p:cNvSpPr>
          <p:nvPr>
            <p:ph type="sldNum" sz="quarter" idx="10"/>
          </p:nvPr>
        </p:nvSpPr>
        <p:spPr/>
        <p:txBody>
          <a:bodyPr/>
          <a:lstStyle/>
          <a:p>
            <a:fld id="{8D880EF9-84CD-4C08-8D79-AA5F8BD17F66}" type="slidenum">
              <a:rPr lang="en-US" smtClean="0"/>
              <a:pPr/>
              <a:t>12</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Contract for grades</a:t>
            </a:r>
            <a:r>
              <a:rPr lang="en-US" baseline="0" dirty="0" smtClean="0"/>
              <a:t> NetTreker  art work through </a:t>
            </a:r>
            <a:r>
              <a:rPr lang="en-US" baseline="0" dirty="0" smtClean="0"/>
              <a:t>PowerPoint </a:t>
            </a:r>
            <a:endParaRPr lang="en-US" dirty="0"/>
          </a:p>
        </p:txBody>
      </p:sp>
      <p:sp>
        <p:nvSpPr>
          <p:cNvPr id="4" name="Slide Number Placeholder 3"/>
          <p:cNvSpPr>
            <a:spLocks noGrp="1"/>
          </p:cNvSpPr>
          <p:nvPr>
            <p:ph type="sldNum" sz="quarter" idx="10"/>
          </p:nvPr>
        </p:nvSpPr>
        <p:spPr/>
        <p:txBody>
          <a:bodyPr/>
          <a:lstStyle/>
          <a:p>
            <a:fld id="{8D880EF9-84CD-4C08-8D79-AA5F8BD17F66}" type="slidenum">
              <a:rPr lang="en-US" smtClean="0"/>
              <a:pPr/>
              <a:t>14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Look at this web page and decide if UDL, check out these free tools and if you want to read “Teaching every student in the Digital Age.”  online and free in digital</a:t>
            </a:r>
            <a:r>
              <a:rPr lang="en-US" baseline="0" dirty="0" smtClean="0"/>
              <a:t> format </a:t>
            </a:r>
            <a:endParaRPr lang="en-US" dirty="0"/>
          </a:p>
        </p:txBody>
      </p:sp>
      <p:sp>
        <p:nvSpPr>
          <p:cNvPr id="4" name="Slide Number Placeholder 3"/>
          <p:cNvSpPr>
            <a:spLocks noGrp="1"/>
          </p:cNvSpPr>
          <p:nvPr>
            <p:ph type="sldNum" sz="quarter" idx="10"/>
          </p:nvPr>
        </p:nvSpPr>
        <p:spPr/>
        <p:txBody>
          <a:bodyPr/>
          <a:lstStyle/>
          <a:p>
            <a:fld id="{8D880EF9-84CD-4C08-8D79-AA5F8BD17F66}" type="slidenum">
              <a:rPr lang="en-US" smtClean="0"/>
              <a:pPr/>
              <a:t>20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65A8F1E-491A-4BDF-A2DF-9513820BE77A}" type="datetimeFigureOut">
              <a:rPr lang="en-US" smtClean="0"/>
              <a:pPr/>
              <a:t>8/9/2009</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29B5B6F8-A6F3-49F8-8531-C067D06112E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65A8F1E-491A-4BDF-A2DF-9513820BE77A}" type="datetimeFigureOut">
              <a:rPr lang="en-US" smtClean="0"/>
              <a:pPr/>
              <a:t>8/9/2009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B5B6F8-A6F3-49F8-8531-C067D06112E4}" type="slidenum">
              <a:rPr lang="en-US" smtClean="0"/>
              <a:pPr/>
              <a:t>‹#›</a:t>
            </a:fld>
            <a:endParaRPr lang="en-US" dirty="0"/>
          </a:p>
        </p:txBody>
      </p:sp>
    </p:spTree>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65A8F1E-491A-4BDF-A2DF-9513820BE77A}" type="datetimeFigureOut">
              <a:rPr lang="en-US" smtClean="0"/>
              <a:pPr/>
              <a:t>8/9/2009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B5B6F8-A6F3-49F8-8531-C067D06112E4}" type="slidenum">
              <a:rPr lang="en-US" smtClean="0"/>
              <a:pPr/>
              <a:t>‹#›</a:t>
            </a:fld>
            <a:endParaRPr lang="en-US" dirty="0"/>
          </a:p>
        </p:txBody>
      </p:sp>
    </p:spTree>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65A8F1E-491A-4BDF-A2DF-9513820BE77A}" type="datetimeFigureOut">
              <a:rPr lang="en-US" smtClean="0"/>
              <a:pPr/>
              <a:t>8/9/2009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B5B6F8-A6F3-49F8-8531-C067D06112E4}" type="slidenum">
              <a:rPr lang="en-US" smtClean="0"/>
              <a:pPr/>
              <a:t>‹#›</a:t>
            </a:fld>
            <a:endParaRPr lang="en-US" dirty="0"/>
          </a:p>
        </p:txBody>
      </p:sp>
    </p:spTree>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65A8F1E-491A-4BDF-A2DF-9513820BE77A}" type="datetimeFigureOut">
              <a:rPr lang="en-US" smtClean="0"/>
              <a:pPr/>
              <a:t>8/9/2009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B5B6F8-A6F3-49F8-8531-C067D06112E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65A8F1E-491A-4BDF-A2DF-9513820BE77A}" type="datetimeFigureOut">
              <a:rPr lang="en-US" smtClean="0"/>
              <a:pPr/>
              <a:t>8/9/2009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B5B6F8-A6F3-49F8-8531-C067D06112E4}" type="slidenum">
              <a:rPr lang="en-US" smtClean="0"/>
              <a:pPr/>
              <a:t>‹#›</a:t>
            </a:fld>
            <a:endParaRPr lang="en-US" dirty="0"/>
          </a:p>
        </p:txBody>
      </p:sp>
    </p:spTree>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65A8F1E-491A-4BDF-A2DF-9513820BE77A}" type="datetimeFigureOut">
              <a:rPr lang="en-US" smtClean="0"/>
              <a:pPr/>
              <a:t>8/9/2009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9B5B6F8-A6F3-49F8-8531-C067D06112E4}" type="slidenum">
              <a:rPr lang="en-US" smtClean="0"/>
              <a:pPr/>
              <a:t>‹#›</a:t>
            </a:fld>
            <a:endParaRPr lang="en-US" dirty="0"/>
          </a:p>
        </p:txBody>
      </p:sp>
    </p:spTree>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65A8F1E-491A-4BDF-A2DF-9513820BE77A}" type="datetimeFigureOut">
              <a:rPr lang="en-US" smtClean="0"/>
              <a:pPr/>
              <a:t>8/9/2009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9B5B6F8-A6F3-49F8-8531-C067D06112E4}" type="slidenum">
              <a:rPr lang="en-US" smtClean="0"/>
              <a:pPr/>
              <a:t>‹#›</a:t>
            </a:fld>
            <a:endParaRPr lang="en-US" dirty="0"/>
          </a:p>
        </p:txBody>
      </p:sp>
    </p:spTree>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5A8F1E-491A-4BDF-A2DF-9513820BE77A}" type="datetimeFigureOut">
              <a:rPr lang="en-US" smtClean="0"/>
              <a:pPr/>
              <a:t>8/9/2009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9B5B6F8-A6F3-49F8-8531-C067D06112E4}" type="slidenum">
              <a:rPr lang="en-US" smtClean="0"/>
              <a:pPr/>
              <a:t>‹#›</a:t>
            </a:fld>
            <a:endParaRPr lang="en-US" dirty="0"/>
          </a:p>
        </p:txBody>
      </p:sp>
    </p:spTree>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65A8F1E-491A-4BDF-A2DF-9513820BE77A}" type="datetimeFigureOut">
              <a:rPr lang="en-US" smtClean="0"/>
              <a:pPr/>
              <a:t>8/9/2009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B5B6F8-A6F3-49F8-8531-C067D06112E4}" type="slidenum">
              <a:rPr lang="en-US" smtClean="0"/>
              <a:pPr/>
              <a:t>‹#›</a:t>
            </a:fld>
            <a:endParaRPr lang="en-US" dirty="0"/>
          </a:p>
        </p:txBody>
      </p:sp>
    </p:spTree>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65A8F1E-491A-4BDF-A2DF-9513820BE77A}" type="datetimeFigureOut">
              <a:rPr lang="en-US" smtClean="0"/>
              <a:pPr/>
              <a:t>8/9/2009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29B5B6F8-A6F3-49F8-8531-C067D06112E4}"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65A8F1E-491A-4BDF-A2DF-9513820BE77A}" type="datetimeFigureOut">
              <a:rPr lang="en-US" smtClean="0"/>
              <a:pPr/>
              <a:t>8/9/2009</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9B5B6F8-A6F3-49F8-8531-C067D06112E4}"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spd="slow">
    <p:wipe dir="r"/>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udltechtoolkit.wikispaces.com/"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hyperlink" Target="http://www.cast.org/teachingeverystudent/ideas/tes/" TargetMode="External"/><Relationship Id="rId4" Type="http://schemas.openxmlformats.org/officeDocument/2006/relationships/hyperlink" Target="http://www.paec.org/fdlrstech/ua/ua.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hyperlink" Target="http://www.inclusive.com/AT_boogie/at30.sw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UDL</a:t>
            </a:r>
            <a:br>
              <a:rPr lang="en-US" dirty="0" smtClean="0"/>
            </a:br>
            <a:r>
              <a:rPr lang="en-US" dirty="0" smtClean="0"/>
              <a:t>Universal Design for Learning </a:t>
            </a:r>
            <a:endParaRPr lang="en-US" dirty="0"/>
          </a:p>
        </p:txBody>
      </p:sp>
      <p:sp>
        <p:nvSpPr>
          <p:cNvPr id="3" name="Subtitle 2"/>
          <p:cNvSpPr>
            <a:spLocks noGrp="1"/>
          </p:cNvSpPr>
          <p:nvPr>
            <p:ph type="subTitle" idx="1"/>
          </p:nvPr>
        </p:nvSpPr>
        <p:spPr/>
        <p:txBody>
          <a:bodyPr/>
          <a:lstStyle/>
          <a:p>
            <a:r>
              <a:rPr lang="en-US" dirty="0" smtClean="0"/>
              <a:t>Kwhite</a:t>
            </a:r>
            <a:endParaRPr lang="en-US" dirty="0" smtClean="0"/>
          </a:p>
          <a:p>
            <a:r>
              <a:rPr lang="en-US" dirty="0" smtClean="0"/>
              <a:t>Aug 2007 </a:t>
            </a:r>
            <a:endParaRPr lang="en-US" dirty="0"/>
          </a:p>
        </p:txBody>
      </p:sp>
    </p:spTree>
  </p:cSld>
  <p:clrMapOvr>
    <a:masterClrMapping/>
  </p:clrMapOvr>
  <p:transition spd="slow">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1"/>
          <p:cNvPicPr>
            <a:picLocks noChangeAspect="1" noChangeArrowheads="1"/>
          </p:cNvPicPr>
          <p:nvPr/>
        </p:nvPicPr>
        <p:blipFill>
          <a:blip r:embed="rId2" cstate="print"/>
          <a:srcRect l="17902" t="13322" r="19202" b="8307"/>
          <a:stretch>
            <a:fillRect/>
          </a:stretch>
        </p:blipFill>
        <p:spPr bwMode="auto">
          <a:xfrm>
            <a:off x="838200" y="457200"/>
            <a:ext cx="7576574" cy="5903157"/>
          </a:xfrm>
          <a:prstGeom prst="rect">
            <a:avLst/>
          </a:prstGeom>
          <a:noFill/>
          <a:ln w="9525">
            <a:noFill/>
            <a:miter lim="800000"/>
            <a:headEnd/>
            <a:tailEnd/>
          </a:ln>
        </p:spPr>
      </p:pic>
    </p:spTree>
  </p:cSld>
  <p:clrMapOvr>
    <a:masterClrMapping/>
  </p:clrMapOvr>
  <p:transition spd="slow">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4020312"/>
          </a:xfrm>
        </p:spPr>
        <p:txBody>
          <a:bodyPr>
            <a:normAutofit/>
          </a:bodyPr>
          <a:lstStyle/>
          <a:p>
            <a:r>
              <a:rPr lang="en-US" dirty="0" smtClean="0"/>
              <a:t>Think about it:</a:t>
            </a:r>
            <a:br>
              <a:rPr lang="en-US" dirty="0" smtClean="0"/>
            </a:br>
            <a:r>
              <a:rPr lang="en-US" dirty="0" smtClean="0"/>
              <a:t>List out  how you represent materials to your students now</a:t>
            </a:r>
            <a:endParaRPr lang="en-US" dirty="0"/>
          </a:p>
        </p:txBody>
      </p:sp>
      <p:sp>
        <p:nvSpPr>
          <p:cNvPr id="3" name="Cloud Callout 2"/>
          <p:cNvSpPr/>
          <p:nvPr/>
        </p:nvSpPr>
        <p:spPr>
          <a:xfrm>
            <a:off x="4800600" y="762000"/>
            <a:ext cx="3276600" cy="1371600"/>
          </a:xfrm>
          <a:prstGeom prst="cloudCallout">
            <a:avLst>
              <a:gd name="adj1" fmla="val -35607"/>
              <a:gd name="adj2" fmla="val 1095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HOW?</a:t>
            </a:r>
            <a:endParaRPr lang="en-US" dirty="0"/>
          </a:p>
        </p:txBody>
      </p:sp>
    </p:spTree>
  </p:cSld>
  <p:clrMapOvr>
    <a:masterClrMapping/>
  </p:clrMapOvr>
  <p:transition spd="slow">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3886200" cy="728004"/>
          </a:xfrm>
        </p:spPr>
        <p:txBody>
          <a:bodyPr>
            <a:normAutofit/>
          </a:bodyPr>
          <a:lstStyle/>
          <a:p>
            <a:pPr algn="ctr"/>
            <a:r>
              <a:rPr lang="en-US" sz="3600" dirty="0" smtClean="0"/>
              <a:t>Expression</a:t>
            </a:r>
            <a:endParaRPr lang="en-US" sz="3600" dirty="0"/>
          </a:p>
        </p:txBody>
      </p:sp>
      <p:sp>
        <p:nvSpPr>
          <p:cNvPr id="3" name="Text Placeholder 2"/>
          <p:cNvSpPr>
            <a:spLocks noGrp="1"/>
          </p:cNvSpPr>
          <p:nvPr>
            <p:ph type="body" sz="half" idx="2"/>
          </p:nvPr>
        </p:nvSpPr>
        <p:spPr>
          <a:xfrm>
            <a:off x="228600" y="2828784"/>
            <a:ext cx="2590800" cy="2352815"/>
          </a:xfrm>
        </p:spPr>
        <p:txBody>
          <a:bodyPr>
            <a:normAutofit/>
          </a:bodyPr>
          <a:lstStyle/>
          <a:p>
            <a:r>
              <a:rPr lang="en-US" sz="2800" dirty="0" smtClean="0"/>
              <a:t>Various ways to demonstrate knowledge </a:t>
            </a:r>
            <a:endParaRPr lang="en-US" sz="2800" dirty="0"/>
          </a:p>
        </p:txBody>
      </p:sp>
      <p:pic>
        <p:nvPicPr>
          <p:cNvPr id="25602" name="Picture 2" descr="http://www.astwoodbank.worcs.sch.uk/homedir/images/IMG_3777.JPG"/>
          <p:cNvPicPr>
            <a:picLocks noGrp="1" noChangeAspect="1" noChangeArrowheads="1"/>
          </p:cNvPicPr>
          <p:nvPr>
            <p:ph type="pic" idx="1"/>
          </p:nvPr>
        </p:nvPicPr>
        <p:blipFill>
          <a:blip r:embed="rId3" cstate="print"/>
          <a:srcRect l="5942" r="5942"/>
          <a:stretch>
            <a:fillRect/>
          </a:stretch>
        </p:blipFill>
        <p:spPr bwMode="auto">
          <a:prstGeom prst="rect">
            <a:avLst/>
          </a:prstGeom>
          <a:noFill/>
        </p:spPr>
      </p:pic>
    </p:spTree>
  </p:cSld>
  <p:clrMapOvr>
    <a:masterClrMapping/>
  </p:clrMapOvr>
  <p:transition spd="slow">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704088"/>
            <a:ext cx="8305800" cy="4020312"/>
          </a:xfrm>
          <a:prstGeom prst="rect">
            <a:avLst/>
          </a:prstGeom>
        </p:spPr>
        <p:txBody>
          <a:bodyPr vert="horz" lIns="0" tIns="45720" rIns="0" bIns="0" anchor="b">
            <a:normAutofit/>
            <a:scene3d>
              <a:camera prst="orthographicFront"/>
              <a:lightRig rig="freezing" dir="t">
                <a:rot lat="0" lon="0" rev="5640000"/>
              </a:lightRig>
            </a:scene3d>
            <a:sp3d prstMaterial="flat">
              <a:contourClr>
                <a:schemeClr val="tx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000" b="0" i="0" u="none" strike="noStrike" kern="1200" cap="none" spc="0" normalizeH="0" baseline="0" noProof="0" dirty="0" smtClean="0">
                <a:ln>
                  <a:noFill/>
                </a:ln>
                <a:solidFill>
                  <a:schemeClr val="tx2"/>
                </a:solidFill>
                <a:effectLst/>
                <a:uLnTx/>
                <a:uFillTx/>
                <a:latin typeface="+mj-lt"/>
                <a:ea typeface="+mj-ea"/>
                <a:cs typeface="+mj-cs"/>
              </a:rPr>
              <a:t>Think about it:</a:t>
            </a:r>
            <a:br>
              <a:rPr kumimoji="0" lang="en-US" sz="5000" b="0" i="0" u="none" strike="noStrike" kern="1200" cap="none" spc="0" normalizeH="0" baseline="0" noProof="0" dirty="0" smtClean="0">
                <a:ln>
                  <a:noFill/>
                </a:ln>
                <a:solidFill>
                  <a:schemeClr val="tx2"/>
                </a:solidFill>
                <a:effectLst/>
                <a:uLnTx/>
                <a:uFillTx/>
                <a:latin typeface="+mj-lt"/>
                <a:ea typeface="+mj-ea"/>
                <a:cs typeface="+mj-cs"/>
              </a:rPr>
            </a:br>
            <a:r>
              <a:rPr kumimoji="0" lang="en-US" sz="5000" b="0" i="0" u="none" strike="noStrike" kern="1200" cap="none" spc="0" normalizeH="0" baseline="0" noProof="0" dirty="0" smtClean="0">
                <a:ln>
                  <a:noFill/>
                </a:ln>
                <a:solidFill>
                  <a:schemeClr val="tx2"/>
                </a:solidFill>
                <a:effectLst/>
                <a:uLnTx/>
                <a:uFillTx/>
                <a:latin typeface="+mj-lt"/>
                <a:ea typeface="+mj-ea"/>
                <a:cs typeface="+mj-cs"/>
              </a:rPr>
              <a:t>List out  how your students </a:t>
            </a:r>
            <a:r>
              <a:rPr kumimoji="0" lang="en-US" sz="5000" b="0" i="0" u="none" strike="noStrike" kern="1200" cap="none" spc="0" normalizeH="0" baseline="0" noProof="0" dirty="0" smtClean="0">
                <a:ln>
                  <a:noFill/>
                </a:ln>
                <a:solidFill>
                  <a:schemeClr val="tx2"/>
                </a:solidFill>
                <a:effectLst/>
                <a:uLnTx/>
                <a:uFillTx/>
                <a:latin typeface="+mj-lt"/>
                <a:ea typeface="+mj-ea"/>
                <a:cs typeface="+mj-cs"/>
              </a:rPr>
              <a:t>demonstrate knowledge </a:t>
            </a:r>
            <a:endParaRPr kumimoji="0" lang="en-US" sz="5000" b="0" i="0" u="none" strike="noStrike" kern="1200" cap="none" spc="0" normalizeH="0" baseline="0" noProof="0" dirty="0">
              <a:ln>
                <a:noFill/>
              </a:ln>
              <a:solidFill>
                <a:schemeClr val="tx2"/>
              </a:solidFill>
              <a:effectLst/>
              <a:uLnTx/>
              <a:uFillTx/>
              <a:latin typeface="+mj-lt"/>
              <a:ea typeface="+mj-ea"/>
              <a:cs typeface="+mj-cs"/>
            </a:endParaRPr>
          </a:p>
        </p:txBody>
      </p:sp>
      <p:sp>
        <p:nvSpPr>
          <p:cNvPr id="4" name="Cloud Callout 3"/>
          <p:cNvSpPr/>
          <p:nvPr/>
        </p:nvSpPr>
        <p:spPr>
          <a:xfrm>
            <a:off x="4800600" y="762000"/>
            <a:ext cx="3276600" cy="1371600"/>
          </a:xfrm>
          <a:prstGeom prst="cloudCallout">
            <a:avLst>
              <a:gd name="adj1" fmla="val -35607"/>
              <a:gd name="adj2" fmla="val 1095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HOW?</a:t>
            </a:r>
            <a:endParaRPr lang="en-US" dirty="0"/>
          </a:p>
        </p:txBody>
      </p:sp>
    </p:spTree>
  </p:cSld>
  <p:clrMapOvr>
    <a:masterClrMapping/>
  </p:clrMapOvr>
  <p:transition spd="slow">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3276600" cy="1582621"/>
          </a:xfrm>
        </p:spPr>
        <p:txBody>
          <a:bodyPr>
            <a:normAutofit/>
          </a:bodyPr>
          <a:lstStyle/>
          <a:p>
            <a:r>
              <a:rPr lang="en-US" sz="3600" dirty="0" smtClean="0"/>
              <a:t>Engagement </a:t>
            </a:r>
            <a:endParaRPr lang="en-US" sz="3600" dirty="0"/>
          </a:p>
        </p:txBody>
      </p:sp>
      <p:sp>
        <p:nvSpPr>
          <p:cNvPr id="3" name="Text Placeholder 2"/>
          <p:cNvSpPr>
            <a:spLocks noGrp="1"/>
          </p:cNvSpPr>
          <p:nvPr>
            <p:ph type="body" sz="half" idx="2"/>
          </p:nvPr>
        </p:nvSpPr>
        <p:spPr>
          <a:xfrm>
            <a:off x="0" y="2743200"/>
            <a:ext cx="3200400" cy="2286000"/>
          </a:xfrm>
        </p:spPr>
        <p:txBody>
          <a:bodyPr>
            <a:noAutofit/>
          </a:bodyPr>
          <a:lstStyle/>
          <a:p>
            <a:r>
              <a:rPr lang="en-US" sz="2800" dirty="0" smtClean="0"/>
              <a:t>Various ways to challenge and </a:t>
            </a:r>
          </a:p>
          <a:p>
            <a:r>
              <a:rPr lang="en-US" sz="2800" dirty="0" smtClean="0"/>
              <a:t>motivate them </a:t>
            </a:r>
          </a:p>
          <a:p>
            <a:endParaRPr lang="en-US" sz="2800" dirty="0" smtClean="0"/>
          </a:p>
          <a:p>
            <a:endParaRPr lang="en-US" sz="2800" dirty="0"/>
          </a:p>
        </p:txBody>
      </p:sp>
      <p:pic>
        <p:nvPicPr>
          <p:cNvPr id="27650" name="Picture 2" descr="http://d2syub29v5lge2.cloudfront.net/web/playfishcom/img/word_challenge_faq.gif"/>
          <p:cNvPicPr>
            <a:picLocks noGrp="1" noChangeAspect="1" noChangeArrowheads="1"/>
          </p:cNvPicPr>
          <p:nvPr>
            <p:ph type="pic" idx="1"/>
          </p:nvPr>
        </p:nvPicPr>
        <p:blipFill>
          <a:blip r:embed="rId3" cstate="print"/>
          <a:srcRect t="875" b="875"/>
          <a:stretch>
            <a:fillRect/>
          </a:stretch>
        </p:blipFill>
        <p:spPr bwMode="auto">
          <a:xfrm>
            <a:off x="3879850" y="1333500"/>
            <a:ext cx="4618038" cy="3932238"/>
          </a:xfrm>
          <a:prstGeom prst="rect">
            <a:avLst/>
          </a:prstGeom>
          <a:noFill/>
        </p:spPr>
      </p:pic>
    </p:spTree>
  </p:cSld>
  <p:clrMapOvr>
    <a:masterClrMapping/>
  </p:clrMapOvr>
  <p:transition spd="slow">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704088"/>
            <a:ext cx="8305800" cy="4020312"/>
          </a:xfrm>
          <a:prstGeom prst="rect">
            <a:avLst/>
          </a:prstGeom>
        </p:spPr>
        <p:txBody>
          <a:bodyPr vert="horz" lIns="0" tIns="45720" rIns="0" bIns="0" anchor="b">
            <a:normAutofit/>
            <a:scene3d>
              <a:camera prst="orthographicFront"/>
              <a:lightRig rig="freezing" dir="t">
                <a:rot lat="0" lon="0" rev="5640000"/>
              </a:lightRig>
            </a:scene3d>
            <a:sp3d prstMaterial="flat">
              <a:contourClr>
                <a:schemeClr val="tx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000" b="0" i="0" u="none" strike="noStrike" kern="1200" cap="none" spc="0" normalizeH="0" baseline="0" noProof="0" dirty="0" smtClean="0">
                <a:ln>
                  <a:noFill/>
                </a:ln>
                <a:solidFill>
                  <a:schemeClr val="tx2"/>
                </a:solidFill>
                <a:effectLst/>
                <a:uLnTx/>
                <a:uFillTx/>
                <a:latin typeface="+mj-lt"/>
                <a:ea typeface="+mj-ea"/>
                <a:cs typeface="+mj-cs"/>
              </a:rPr>
              <a:t>Think about it:</a:t>
            </a:r>
            <a:br>
              <a:rPr kumimoji="0" lang="en-US" sz="5000" b="0" i="0" u="none" strike="noStrike" kern="1200" cap="none" spc="0" normalizeH="0" baseline="0" noProof="0" dirty="0" smtClean="0">
                <a:ln>
                  <a:noFill/>
                </a:ln>
                <a:solidFill>
                  <a:schemeClr val="tx2"/>
                </a:solidFill>
                <a:effectLst/>
                <a:uLnTx/>
                <a:uFillTx/>
                <a:latin typeface="+mj-lt"/>
                <a:ea typeface="+mj-ea"/>
                <a:cs typeface="+mj-cs"/>
              </a:rPr>
            </a:br>
            <a:r>
              <a:rPr kumimoji="0" lang="en-US" sz="5000" b="0" i="0" u="none" strike="noStrike" kern="1200" cap="none" spc="0" normalizeH="0" baseline="0" noProof="0" dirty="0" smtClean="0">
                <a:ln>
                  <a:noFill/>
                </a:ln>
                <a:solidFill>
                  <a:schemeClr val="tx2"/>
                </a:solidFill>
                <a:effectLst/>
                <a:uLnTx/>
                <a:uFillTx/>
                <a:latin typeface="+mj-lt"/>
                <a:ea typeface="+mj-ea"/>
                <a:cs typeface="+mj-cs"/>
              </a:rPr>
              <a:t>Make a list of how </a:t>
            </a:r>
            <a:r>
              <a:rPr kumimoji="0" lang="en-US" sz="5000" b="0" i="0" u="none" strike="noStrike" kern="1200" cap="none" spc="0" normalizeH="0" baseline="0" noProof="0" dirty="0" smtClean="0">
                <a:ln>
                  <a:noFill/>
                </a:ln>
                <a:solidFill>
                  <a:schemeClr val="tx2"/>
                </a:solidFill>
                <a:effectLst/>
                <a:uLnTx/>
                <a:uFillTx/>
                <a:latin typeface="+mj-lt"/>
                <a:ea typeface="+mj-ea"/>
                <a:cs typeface="+mj-cs"/>
              </a:rPr>
              <a:t>you challenge and engage your students</a:t>
            </a:r>
            <a:endParaRPr kumimoji="0" lang="en-US" sz="5000" b="0" i="0" u="none" strike="noStrike" kern="1200" cap="none" spc="0" normalizeH="0" baseline="0" noProof="0" dirty="0">
              <a:ln>
                <a:noFill/>
              </a:ln>
              <a:solidFill>
                <a:schemeClr val="tx2"/>
              </a:solidFill>
              <a:effectLst/>
              <a:uLnTx/>
              <a:uFillTx/>
              <a:latin typeface="+mj-lt"/>
              <a:ea typeface="+mj-ea"/>
              <a:cs typeface="+mj-cs"/>
            </a:endParaRPr>
          </a:p>
        </p:txBody>
      </p:sp>
      <p:sp>
        <p:nvSpPr>
          <p:cNvPr id="4" name="Cloud Callout 3"/>
          <p:cNvSpPr/>
          <p:nvPr/>
        </p:nvSpPr>
        <p:spPr>
          <a:xfrm>
            <a:off x="4800600" y="762000"/>
            <a:ext cx="3276600" cy="1371600"/>
          </a:xfrm>
          <a:prstGeom prst="cloudCallout">
            <a:avLst>
              <a:gd name="adj1" fmla="val -35607"/>
              <a:gd name="adj2" fmla="val 1095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HOW?</a:t>
            </a:r>
            <a:endParaRPr lang="en-US" dirty="0"/>
          </a:p>
        </p:txBody>
      </p:sp>
    </p:spTree>
  </p:cSld>
  <p:clrMapOvr>
    <a:masterClrMapping/>
  </p:clrMapOvr>
  <p:transition spd="slow">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Activity </a:t>
            </a:r>
            <a:endParaRPr lang="en-US" dirty="0"/>
          </a:p>
        </p:txBody>
      </p:sp>
      <p:sp>
        <p:nvSpPr>
          <p:cNvPr id="3" name="TextBox 2"/>
          <p:cNvSpPr txBox="1"/>
          <p:nvPr/>
        </p:nvSpPr>
        <p:spPr>
          <a:xfrm>
            <a:off x="381000" y="2743200"/>
            <a:ext cx="8458200" cy="707886"/>
          </a:xfrm>
          <a:prstGeom prst="rect">
            <a:avLst/>
          </a:prstGeom>
          <a:noFill/>
        </p:spPr>
        <p:txBody>
          <a:bodyPr wrap="square" rtlCol="0">
            <a:spAutoFit/>
          </a:bodyPr>
          <a:lstStyle/>
          <a:p>
            <a:r>
              <a:rPr lang="en-US" sz="4000" dirty="0" smtClean="0">
                <a:latin typeface="Comic Sans MS" pitchFamily="66" charset="0"/>
              </a:rPr>
              <a:t>How well do I know my students? </a:t>
            </a:r>
            <a:endParaRPr lang="en-US" sz="4000" dirty="0">
              <a:latin typeface="Comic Sans MS" pitchFamily="66" charset="0"/>
            </a:endParaRPr>
          </a:p>
        </p:txBody>
      </p:sp>
      <p:sp>
        <p:nvSpPr>
          <p:cNvPr id="4" name="TextBox 3"/>
          <p:cNvSpPr txBox="1"/>
          <p:nvPr/>
        </p:nvSpPr>
        <p:spPr>
          <a:xfrm>
            <a:off x="609600" y="4572000"/>
            <a:ext cx="838200" cy="1323439"/>
          </a:xfrm>
          <a:prstGeom prst="rect">
            <a:avLst/>
          </a:prstGeom>
          <a:noFill/>
        </p:spPr>
        <p:txBody>
          <a:bodyPr wrap="square" rtlCol="0">
            <a:spAutoFit/>
          </a:bodyPr>
          <a:lstStyle/>
          <a:p>
            <a:r>
              <a:rPr lang="en-US" sz="8000" dirty="0" smtClean="0">
                <a:effectLst>
                  <a:outerShdw blurRad="38100" dist="38100" dir="2700000" algn="tl">
                    <a:srgbClr val="000000">
                      <a:alpha val="43137"/>
                    </a:srgbClr>
                  </a:outerShdw>
                </a:effectLst>
              </a:rPr>
              <a:t>?</a:t>
            </a:r>
            <a:endParaRPr lang="en-US" sz="8000" dirty="0">
              <a:effectLst>
                <a:outerShdw blurRad="38100" dist="38100" dir="2700000" algn="tl">
                  <a:srgbClr val="000000">
                    <a:alpha val="43137"/>
                  </a:srgbClr>
                </a:outerShdw>
              </a:effectLst>
            </a:endParaRPr>
          </a:p>
        </p:txBody>
      </p:sp>
      <p:sp>
        <p:nvSpPr>
          <p:cNvPr id="5" name="Rectangle 4"/>
          <p:cNvSpPr/>
          <p:nvPr/>
        </p:nvSpPr>
        <p:spPr>
          <a:xfrm rot="2509372">
            <a:off x="4316769" y="3369949"/>
            <a:ext cx="700833" cy="3139321"/>
          </a:xfrm>
          <a:prstGeom prst="rect">
            <a:avLst/>
          </a:prstGeom>
        </p:spPr>
        <p:txBody>
          <a:bodyPr wrap="square">
            <a:spAutoFit/>
          </a:bodyPr>
          <a:lstStyle/>
          <a:p>
            <a:r>
              <a:rPr lang="en-US" sz="3600" dirty="0" smtClean="0">
                <a:effectLst>
                  <a:outerShdw blurRad="38100" dist="38100" dir="2700000" algn="tl">
                    <a:srgbClr val="000000">
                      <a:alpha val="43137"/>
                    </a:srgbClr>
                  </a:outerShdw>
                </a:effectLst>
              </a:rPr>
              <a:t>?</a:t>
            </a:r>
            <a:r>
              <a:rPr lang="en-US" sz="3600" dirty="0" smtClean="0">
                <a:effectLst>
                  <a:outerShdw blurRad="38100" dist="38100" dir="2700000" algn="tl">
                    <a:srgbClr val="000000">
                      <a:alpha val="43137"/>
                    </a:srgbClr>
                  </a:outerShdw>
                </a:effectLst>
              </a:rPr>
              <a:t> ?</a:t>
            </a:r>
          </a:p>
          <a:p>
            <a:r>
              <a:rPr lang="en-US" sz="3600" dirty="0" smtClean="0">
                <a:effectLst>
                  <a:outerShdw blurRad="38100" dist="38100" dir="2700000" algn="tl">
                    <a:srgbClr val="000000">
                      <a:alpha val="43137"/>
                    </a:srgbClr>
                  </a:outerShdw>
                </a:effectLst>
              </a:rPr>
              <a:t>?</a:t>
            </a:r>
          </a:p>
          <a:p>
            <a:r>
              <a:rPr lang="en-US" sz="3600" dirty="0" smtClean="0">
                <a:effectLst>
                  <a:outerShdw blurRad="38100" dist="38100" dir="2700000" algn="tl">
                    <a:srgbClr val="000000">
                      <a:alpha val="43137"/>
                    </a:srgbClr>
                  </a:outerShdw>
                </a:effectLst>
              </a:rPr>
              <a:t>?</a:t>
            </a:r>
          </a:p>
          <a:p>
            <a:r>
              <a:rPr lang="en-US" sz="3600" dirty="0" smtClean="0">
                <a:effectLst>
                  <a:outerShdw blurRad="38100" dist="38100" dir="2700000" algn="tl">
                    <a:srgbClr val="000000">
                      <a:alpha val="43137"/>
                    </a:srgbClr>
                  </a:outerShdw>
                </a:effectLst>
              </a:rPr>
              <a:t>?</a:t>
            </a:r>
          </a:p>
          <a:p>
            <a:r>
              <a:rPr lang="en-US" sz="3600" dirty="0" smtClean="0">
                <a:effectLst>
                  <a:outerShdw blurRad="38100" dist="38100" dir="2700000" algn="tl">
                    <a:srgbClr val="000000">
                      <a:alpha val="43137"/>
                    </a:srgbClr>
                  </a:outerShdw>
                </a:effectLst>
              </a:rPr>
              <a:t>?</a:t>
            </a:r>
          </a:p>
          <a:p>
            <a:endParaRPr lang="en-US" dirty="0">
              <a:effectLst>
                <a:outerShdw blurRad="38100" dist="38100" dir="2700000" algn="tl">
                  <a:srgbClr val="000000">
                    <a:alpha val="43137"/>
                  </a:srgbClr>
                </a:outerShdw>
              </a:effectLst>
            </a:endParaRPr>
          </a:p>
        </p:txBody>
      </p:sp>
      <p:sp>
        <p:nvSpPr>
          <p:cNvPr id="6" name="Rectangle 5"/>
          <p:cNvSpPr/>
          <p:nvPr/>
        </p:nvSpPr>
        <p:spPr>
          <a:xfrm>
            <a:off x="7543800" y="4648200"/>
            <a:ext cx="1066800" cy="1323439"/>
          </a:xfrm>
          <a:prstGeom prst="rect">
            <a:avLst/>
          </a:prstGeom>
        </p:spPr>
        <p:txBody>
          <a:bodyPr wrap="square">
            <a:spAutoFit/>
          </a:bodyPr>
          <a:lstStyle/>
          <a:p>
            <a:r>
              <a:rPr lang="en-US" sz="8000" dirty="0" smtClean="0">
                <a:effectLst>
                  <a:outerShdw blurRad="38100" dist="38100" dir="2700000" algn="tl">
                    <a:srgbClr val="000000">
                      <a:alpha val="43137"/>
                    </a:srgbClr>
                  </a:outerShdw>
                </a:effectLst>
              </a:rPr>
              <a:t>?</a:t>
            </a:r>
            <a:endParaRPr lang="en-US" sz="8000" dirty="0">
              <a:effectLst>
                <a:outerShdw blurRad="38100" dist="38100" dir="2700000" algn="tl">
                  <a:srgbClr val="000000">
                    <a:alpha val="43137"/>
                  </a:srgbClr>
                </a:outerShdw>
              </a:effectLst>
            </a:endParaRPr>
          </a:p>
        </p:txBody>
      </p:sp>
    </p:spTree>
  </p:cSld>
  <p:clrMapOvr>
    <a:masterClrMapping/>
  </p:clrMapOvr>
  <p:transition spd="slow">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581912"/>
          </a:xfrm>
        </p:spPr>
        <p:txBody>
          <a:bodyPr>
            <a:normAutofit/>
          </a:bodyPr>
          <a:lstStyle/>
          <a:p>
            <a:r>
              <a:rPr lang="en-US" dirty="0" smtClean="0"/>
              <a:t>Let’s look more in-depth at Engagement:</a:t>
            </a:r>
            <a:endParaRPr lang="en-US" dirty="0"/>
          </a:p>
        </p:txBody>
      </p:sp>
    </p:spTree>
  </p:cSld>
  <p:clrMapOvr>
    <a:masterClrMapping/>
  </p:clrMapOvr>
  <p:transition spd="slow">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UDL Unit </a:t>
            </a:r>
            <a:endParaRPr lang="en-US" dirty="0"/>
          </a:p>
        </p:txBody>
      </p:sp>
    </p:spTree>
  </p:cSld>
  <p:clrMapOvr>
    <a:masterClrMapping/>
  </p:clrMapOvr>
  <p:transition spd="slow">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l="3125" t="18000" r="18125" b="10000"/>
          <a:stretch>
            <a:fillRect/>
          </a:stretch>
        </p:blipFill>
        <p:spPr bwMode="auto">
          <a:xfrm>
            <a:off x="0" y="1447800"/>
            <a:ext cx="8267700" cy="4724400"/>
          </a:xfrm>
          <a:prstGeom prst="rect">
            <a:avLst/>
          </a:prstGeom>
          <a:noFill/>
          <a:ln w="9525">
            <a:noFill/>
            <a:miter lim="800000"/>
            <a:headEnd/>
            <a:tailEnd/>
          </a:ln>
        </p:spPr>
      </p:pic>
      <p:sp>
        <p:nvSpPr>
          <p:cNvPr id="3" name="TextBox 2"/>
          <p:cNvSpPr txBox="1"/>
          <p:nvPr/>
        </p:nvSpPr>
        <p:spPr>
          <a:xfrm>
            <a:off x="1143000" y="609600"/>
            <a:ext cx="6248400" cy="707886"/>
          </a:xfrm>
          <a:prstGeom prst="rect">
            <a:avLst/>
          </a:prstGeom>
          <a:noFill/>
        </p:spPr>
        <p:txBody>
          <a:bodyPr wrap="square" rtlCol="0">
            <a:spAutoFit/>
          </a:bodyPr>
          <a:lstStyle/>
          <a:p>
            <a:pPr algn="ctr"/>
            <a:r>
              <a:rPr lang="en-US" sz="4000" dirty="0" smtClean="0">
                <a:latin typeface="Comic Sans MS" pitchFamily="66" charset="0"/>
              </a:rPr>
              <a:t>A UDL Tool </a:t>
            </a:r>
            <a:endParaRPr lang="en-US" sz="4000" dirty="0">
              <a:latin typeface="Comic Sans MS" pitchFamily="66" charset="0"/>
            </a:endParaRPr>
          </a:p>
        </p:txBody>
      </p:sp>
    </p:spTree>
  </p:cSld>
  <p:clrMapOvr>
    <a:masterClrMapping/>
  </p:clrMapOvr>
  <p:transition spd="slow">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all began with….</a:t>
            </a:r>
            <a:endParaRPr lang="en-US" dirty="0"/>
          </a:p>
        </p:txBody>
      </p:sp>
      <p:sp>
        <p:nvSpPr>
          <p:cNvPr id="5" name="Content Placeholder 4"/>
          <p:cNvSpPr>
            <a:spLocks noGrp="1"/>
          </p:cNvSpPr>
          <p:nvPr>
            <p:ph idx="1"/>
          </p:nvPr>
        </p:nvSpPr>
        <p:spPr/>
        <p:txBody>
          <a:bodyPr/>
          <a:lstStyle/>
          <a:p>
            <a:r>
              <a:rPr lang="en-US" dirty="0" smtClean="0"/>
              <a:t>People with disabilities </a:t>
            </a:r>
            <a:r>
              <a:rPr lang="en-US" dirty="0" smtClean="0"/>
              <a:t>:</a:t>
            </a:r>
          </a:p>
          <a:p>
            <a:r>
              <a:rPr lang="en-US" dirty="0" smtClean="0"/>
              <a:t>Were </a:t>
            </a:r>
            <a:r>
              <a:rPr lang="en-US" dirty="0" smtClean="0"/>
              <a:t>minorities</a:t>
            </a:r>
          </a:p>
          <a:p>
            <a:r>
              <a:rPr lang="en-US" dirty="0" smtClean="0"/>
              <a:t>Few lived long</a:t>
            </a:r>
          </a:p>
          <a:p>
            <a:r>
              <a:rPr lang="en-US" dirty="0" smtClean="0"/>
              <a:t>Few were seen in the community</a:t>
            </a:r>
          </a:p>
          <a:p>
            <a:r>
              <a:rPr lang="en-US" dirty="0" smtClean="0"/>
              <a:t>Fewer  worked</a:t>
            </a:r>
          </a:p>
          <a:p>
            <a:pPr>
              <a:buNone/>
            </a:pPr>
            <a:endParaRPr lang="en-US" dirty="0" smtClean="0"/>
          </a:p>
          <a:p>
            <a:pPr>
              <a:buNone/>
            </a:pPr>
            <a:endParaRPr lang="en-US" dirty="0" smtClean="0"/>
          </a:p>
          <a:p>
            <a:endParaRPr lang="en-US" dirty="0"/>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3810000"/>
            <a:ext cx="7620000" cy="646331"/>
          </a:xfrm>
          <a:prstGeom prst="rect">
            <a:avLst/>
          </a:prstGeom>
          <a:noFill/>
        </p:spPr>
        <p:txBody>
          <a:bodyPr wrap="square" rtlCol="0">
            <a:spAutoFit/>
          </a:bodyPr>
          <a:lstStyle/>
          <a:p>
            <a:r>
              <a:rPr lang="en-US" sz="3600" dirty="0" smtClean="0">
                <a:hlinkClick r:id="rId3"/>
              </a:rPr>
              <a:t>http://udltechtoolkit.wikispaces.com</a:t>
            </a:r>
            <a:r>
              <a:rPr lang="en-US" dirty="0" smtClean="0"/>
              <a:t>/</a:t>
            </a:r>
            <a:endParaRPr lang="en-US" dirty="0"/>
          </a:p>
        </p:txBody>
      </p:sp>
      <p:sp>
        <p:nvSpPr>
          <p:cNvPr id="3" name="Rectangle 2"/>
          <p:cNvSpPr/>
          <p:nvPr/>
        </p:nvSpPr>
        <p:spPr>
          <a:xfrm>
            <a:off x="1130096" y="990600"/>
            <a:ext cx="5623206" cy="923330"/>
          </a:xfrm>
          <a:prstGeom prst="rect">
            <a:avLst/>
          </a:prstGeom>
          <a:noFill/>
        </p:spPr>
        <p:txBody>
          <a:bodyPr wrap="none" lIns="91440" tIns="45720" rIns="91440" bIns="45720">
            <a:spAutoFit/>
          </a:bodyPr>
          <a:lstStyle/>
          <a:p>
            <a:pPr algn="ctr"/>
            <a:r>
              <a:rPr lang="en-US" sz="5400" b="1"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Let’s Explore …..</a:t>
            </a:r>
            <a:endParaRPr lang="en-US" sz="54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4" name="TextBox 3"/>
          <p:cNvSpPr txBox="1"/>
          <p:nvPr/>
        </p:nvSpPr>
        <p:spPr>
          <a:xfrm>
            <a:off x="609600" y="2057400"/>
            <a:ext cx="7391400" cy="4524315"/>
          </a:xfrm>
          <a:prstGeom prst="rect">
            <a:avLst/>
          </a:prstGeom>
          <a:noFill/>
        </p:spPr>
        <p:txBody>
          <a:bodyPr wrap="square" rtlCol="0">
            <a:spAutoFit/>
          </a:bodyPr>
          <a:lstStyle/>
          <a:p>
            <a:r>
              <a:rPr lang="en-US" sz="3600" dirty="0" smtClean="0"/>
              <a:t>The Florida Universal Access Project</a:t>
            </a:r>
            <a:br>
              <a:rPr lang="en-US" sz="3600" dirty="0" smtClean="0"/>
            </a:br>
            <a:r>
              <a:rPr lang="en-US" sz="3600" dirty="0" smtClean="0">
                <a:hlinkClick r:id="rId4"/>
              </a:rPr>
              <a:t>http://www.paec.org/fdlrstech/ua/ua.html</a:t>
            </a:r>
            <a:endParaRPr lang="en-US" sz="3600" dirty="0" smtClean="0"/>
          </a:p>
          <a:p>
            <a:endParaRPr lang="en-US" sz="3600" dirty="0" smtClean="0"/>
          </a:p>
          <a:p>
            <a:endParaRPr lang="en-US" sz="3600" dirty="0" smtClean="0"/>
          </a:p>
          <a:p>
            <a:r>
              <a:rPr lang="en-US" sz="3600" dirty="0" smtClean="0">
                <a:hlinkClick r:id="rId5"/>
              </a:rPr>
              <a:t>http://www.cast.org/teachingeverystudent/ideas/tes/</a:t>
            </a:r>
            <a:r>
              <a:rPr lang="en-US" sz="3600" dirty="0" smtClean="0"/>
              <a:t> </a:t>
            </a:r>
          </a:p>
          <a:p>
            <a:endParaRPr lang="en-US" sz="3600" dirty="0"/>
          </a:p>
        </p:txBody>
      </p:sp>
    </p:spTree>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normAutofit fontScale="90000"/>
          </a:bodyPr>
          <a:lstStyle/>
          <a:p>
            <a:pPr algn="ctr"/>
            <a:r>
              <a:rPr lang="en-US" dirty="0" smtClean="0"/>
              <a:t>Fuel was added in the form of </a:t>
            </a:r>
            <a:br>
              <a:rPr lang="en-US" dirty="0" smtClean="0"/>
            </a:br>
            <a:r>
              <a:rPr lang="en-US" dirty="0" smtClean="0"/>
              <a:t>Laws</a:t>
            </a:r>
            <a:endParaRPr lang="en-US" dirty="0"/>
          </a:p>
        </p:txBody>
      </p:sp>
      <p:sp>
        <p:nvSpPr>
          <p:cNvPr id="3" name="Content Placeholder 2"/>
          <p:cNvSpPr>
            <a:spLocks noGrp="1"/>
          </p:cNvSpPr>
          <p:nvPr>
            <p:ph idx="1"/>
          </p:nvPr>
        </p:nvSpPr>
        <p:spPr/>
        <p:txBody>
          <a:bodyPr/>
          <a:lstStyle/>
          <a:p>
            <a:r>
              <a:rPr lang="en-US" dirty="0" smtClean="0"/>
              <a:t>Barrier-free movement in the 1950s - physical barriers</a:t>
            </a:r>
          </a:p>
          <a:p>
            <a:r>
              <a:rPr lang="en-US" dirty="0" smtClean="0"/>
              <a:t>1961, the American Standards Association (later known as The American National Standards Institute, or ANSI)</a:t>
            </a:r>
          </a:p>
          <a:p>
            <a:r>
              <a:rPr lang="en-US" dirty="0" smtClean="0"/>
              <a:t>The Architectural Barriers Act of 1968</a:t>
            </a:r>
          </a:p>
          <a:p>
            <a:r>
              <a:rPr lang="en-US" dirty="0" smtClean="0"/>
              <a:t>Education for Handicapped Children Act of 1975</a:t>
            </a:r>
          </a:p>
          <a:p>
            <a:r>
              <a:rPr lang="en-US" dirty="0" smtClean="0"/>
              <a:t>The Americans with Disabilities Act of 1990 (ADA)</a:t>
            </a:r>
            <a:endParaRPr lang="en-US" dirty="0"/>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Examples:</a:t>
            </a:r>
            <a:endParaRPr lang="en-US" dirty="0"/>
          </a:p>
        </p:txBody>
      </p:sp>
      <p:pic>
        <p:nvPicPr>
          <p:cNvPr id="5" name="Picture 4" descr="door.jpg"/>
          <p:cNvPicPr>
            <a:picLocks noChangeAspect="1"/>
          </p:cNvPicPr>
          <p:nvPr/>
        </p:nvPicPr>
        <p:blipFill>
          <a:blip r:embed="rId2" cstate="print"/>
          <a:stretch>
            <a:fillRect/>
          </a:stretch>
        </p:blipFill>
        <p:spPr>
          <a:xfrm>
            <a:off x="5943600" y="1981200"/>
            <a:ext cx="2743200" cy="4094328"/>
          </a:xfrm>
          <a:prstGeom prst="rect">
            <a:avLst/>
          </a:prstGeom>
        </p:spPr>
      </p:pic>
      <p:sp>
        <p:nvSpPr>
          <p:cNvPr id="6" name="TextBox 5"/>
          <p:cNvSpPr txBox="1"/>
          <p:nvPr/>
        </p:nvSpPr>
        <p:spPr>
          <a:xfrm>
            <a:off x="914400" y="5943600"/>
            <a:ext cx="1041888" cy="369332"/>
          </a:xfrm>
          <a:prstGeom prst="rect">
            <a:avLst/>
          </a:prstGeom>
          <a:noFill/>
        </p:spPr>
        <p:txBody>
          <a:bodyPr wrap="none" rtlCol="0">
            <a:spAutoFit/>
          </a:bodyPr>
          <a:lstStyle/>
          <a:p>
            <a:r>
              <a:rPr lang="en-US" dirty="0" smtClean="0"/>
              <a:t>Curb cut</a:t>
            </a:r>
            <a:endParaRPr lang="en-US" dirty="0"/>
          </a:p>
        </p:txBody>
      </p:sp>
      <p:sp>
        <p:nvSpPr>
          <p:cNvPr id="7" name="TextBox 6"/>
          <p:cNvSpPr txBox="1"/>
          <p:nvPr/>
        </p:nvSpPr>
        <p:spPr>
          <a:xfrm>
            <a:off x="6019800" y="6324600"/>
            <a:ext cx="2743200" cy="369332"/>
          </a:xfrm>
          <a:prstGeom prst="rect">
            <a:avLst/>
          </a:prstGeom>
          <a:noFill/>
        </p:spPr>
        <p:txBody>
          <a:bodyPr wrap="square" rtlCol="0">
            <a:spAutoFit/>
          </a:bodyPr>
          <a:lstStyle/>
          <a:p>
            <a:r>
              <a:rPr lang="en-US" dirty="0" smtClean="0"/>
              <a:t>Self opening doors</a:t>
            </a:r>
            <a:endParaRPr lang="en-US" dirty="0"/>
          </a:p>
        </p:txBody>
      </p:sp>
      <p:pic>
        <p:nvPicPr>
          <p:cNvPr id="1028" name="Picture 4" descr="http://farm2.static.flickr.com/1404/1399859064_2de9ad6da8.jpg?v=0"/>
          <p:cNvPicPr>
            <a:picLocks noChangeAspect="1" noChangeArrowheads="1"/>
          </p:cNvPicPr>
          <p:nvPr/>
        </p:nvPicPr>
        <p:blipFill>
          <a:blip r:embed="rId3" cstate="print"/>
          <a:srcRect/>
          <a:stretch>
            <a:fillRect/>
          </a:stretch>
        </p:blipFill>
        <p:spPr bwMode="auto">
          <a:xfrm>
            <a:off x="533400" y="2362200"/>
            <a:ext cx="4165600" cy="3124200"/>
          </a:xfrm>
          <a:prstGeom prst="rect">
            <a:avLst/>
          </a:prstGeom>
          <a:noFill/>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blinds(horizontal)">
                                      <p:cBhvr>
                                        <p:cTn id="7" dur="5000"/>
                                        <p:tgtEl>
                                          <p:spTgt spid="102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mph" presetSubtype="2" fill="hold" grpId="0" nodeType="clickEffect">
                                  <p:stCondLst>
                                    <p:cond delay="0"/>
                                  </p:stCondLst>
                                  <p:childTnLst>
                                    <p:anim to="1.5" calcmode="lin" valueType="num">
                                      <p:cBhvr override="childStyle">
                                        <p:cTn id="11" dur="2000" fill="hold"/>
                                        <p:tgtEl>
                                          <p:spTgt spid="6"/>
                                        </p:tgtEl>
                                        <p:attrNameLst>
                                          <p:attrName>style.fontSize</p:attrName>
                                        </p:attrNameLst>
                                      </p:cBhvr>
                                    </p:anim>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1"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box(in)">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3000" fill="hold"/>
                                        <p:tgtEl>
                                          <p:spTgt spid="7"/>
                                        </p:tgtEl>
                                        <p:attrNameLst>
                                          <p:attrName>ppt_x</p:attrName>
                                        </p:attrNameLst>
                                      </p:cBhvr>
                                      <p:tavLst>
                                        <p:tav tm="0">
                                          <p:val>
                                            <p:strVal val="#ppt_x"/>
                                          </p:val>
                                        </p:tav>
                                        <p:tav tm="100000">
                                          <p:val>
                                            <p:strVal val="#ppt_x"/>
                                          </p:val>
                                        </p:tav>
                                      </p:tavLst>
                                    </p:anim>
                                    <p:anim calcmode="lin" valueType="num">
                                      <p:cBhvr additive="base">
                                        <p:cTn id="27" dur="3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j0401288"/>
          <p:cNvPicPr>
            <a:picLocks noChangeAspect="1" noChangeArrowheads="1"/>
          </p:cNvPicPr>
          <p:nvPr/>
        </p:nvPicPr>
        <p:blipFill>
          <a:blip r:embed="rId3" cstate="print"/>
          <a:srcRect/>
          <a:stretch>
            <a:fillRect/>
          </a:stretch>
        </p:blipFill>
        <p:spPr bwMode="auto">
          <a:xfrm>
            <a:off x="0" y="384175"/>
            <a:ext cx="9144000" cy="6092825"/>
          </a:xfrm>
          <a:prstGeom prst="rect">
            <a:avLst/>
          </a:prstGeom>
          <a:noFill/>
        </p:spPr>
      </p:pic>
      <p:pic>
        <p:nvPicPr>
          <p:cNvPr id="17410" name="Picture 2" descr="http://lostmoya.files.wordpress.com/2008/01/mcdonalds.jpg"/>
          <p:cNvPicPr>
            <a:picLocks noChangeAspect="1" noChangeArrowheads="1"/>
          </p:cNvPicPr>
          <p:nvPr/>
        </p:nvPicPr>
        <p:blipFill>
          <a:blip r:embed="rId4" cstate="print"/>
          <a:srcRect/>
          <a:stretch>
            <a:fillRect/>
          </a:stretch>
        </p:blipFill>
        <p:spPr bwMode="auto">
          <a:xfrm>
            <a:off x="0" y="4455042"/>
            <a:ext cx="2819400" cy="2098158"/>
          </a:xfrm>
          <a:prstGeom prst="rect">
            <a:avLst/>
          </a:prstGeom>
          <a:noFill/>
        </p:spPr>
      </p:pic>
      <p:pic>
        <p:nvPicPr>
          <p:cNvPr id="17412" name="Picture 4" descr="http://www.freeclipartnow.com/d/40647-1/toilet-Sign.jpg"/>
          <p:cNvPicPr>
            <a:picLocks noChangeAspect="1" noChangeArrowheads="1"/>
          </p:cNvPicPr>
          <p:nvPr/>
        </p:nvPicPr>
        <p:blipFill>
          <a:blip r:embed="rId5" cstate="print"/>
          <a:srcRect/>
          <a:stretch>
            <a:fillRect/>
          </a:stretch>
        </p:blipFill>
        <p:spPr bwMode="auto">
          <a:xfrm>
            <a:off x="6343650" y="3124200"/>
            <a:ext cx="2800350" cy="3333750"/>
          </a:xfrm>
          <a:prstGeom prst="rect">
            <a:avLst/>
          </a:prstGeom>
          <a:noFill/>
        </p:spPr>
      </p:pic>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it is Not</a:t>
            </a:r>
            <a:endParaRPr lang="en-US" dirty="0"/>
          </a:p>
        </p:txBody>
      </p:sp>
      <p:sp>
        <p:nvSpPr>
          <p:cNvPr id="5" name="Rectangle 4"/>
          <p:cNvSpPr/>
          <p:nvPr/>
        </p:nvSpPr>
        <p:spPr>
          <a:xfrm>
            <a:off x="457200" y="1981200"/>
            <a:ext cx="8229600" cy="5078313"/>
          </a:xfrm>
          <a:prstGeom prst="rect">
            <a:avLst/>
          </a:prstGeom>
          <a:noFill/>
        </p:spPr>
        <p:txBody>
          <a:bodyPr wrap="square" lIns="91440" tIns="45720" rIns="91440" bIns="45720">
            <a:spAutoFit/>
          </a:bodyPr>
          <a:lstStyle/>
          <a:p>
            <a:r>
              <a:rPr lang="en-US" sz="3600" dirty="0" smtClean="0"/>
              <a:t>RTI</a:t>
            </a:r>
          </a:p>
          <a:p>
            <a:pPr lvl="1"/>
            <a:r>
              <a:rPr lang="en-US" sz="3600" dirty="0" smtClean="0"/>
              <a:t>Looks at students not working at  grade level</a:t>
            </a:r>
          </a:p>
          <a:p>
            <a:pPr lvl="1"/>
            <a:r>
              <a:rPr lang="en-US" sz="3600" dirty="0" smtClean="0"/>
              <a:t> </a:t>
            </a:r>
          </a:p>
          <a:p>
            <a:r>
              <a:rPr lang="en-US" sz="3600" dirty="0" smtClean="0"/>
              <a:t>Assistive Technology</a:t>
            </a:r>
          </a:p>
          <a:p>
            <a:pPr lvl="1"/>
            <a:r>
              <a:rPr lang="en-US" sz="3600" dirty="0" smtClean="0"/>
              <a:t>Looks at specific student needs</a:t>
            </a:r>
          </a:p>
          <a:p>
            <a:pPr lvl="1"/>
            <a:r>
              <a:rPr lang="en-US" sz="3600" u="sng" dirty="0" smtClean="0">
                <a:hlinkClick r:id="rId2"/>
              </a:rPr>
              <a:t>http://www.inclusive.com/AT_boogie/at30.swf  </a:t>
            </a:r>
            <a:endParaRPr lang="en-US" sz="3600" dirty="0" smtClean="0"/>
          </a:p>
          <a:p>
            <a:pPr lvl="1"/>
            <a:endParaRPr lang="en-US" sz="3600" dirty="0" smtClean="0"/>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mph" presetSubtype="0" fill="hold" nodeType="clickEffect">
                                  <p:stCondLst>
                                    <p:cond delay="0"/>
                                  </p:stCondLst>
                                  <p:iterate type="lt">
                                    <p:tmPct val="10000"/>
                                  </p:iterate>
                                  <p:childTnLst>
                                    <p:set>
                                      <p:cBhvr override="childStyle">
                                        <p:cTn id="6" dur="500" autoRev="1" fill="hold"/>
                                        <p:tgtEl>
                                          <p:spTgt spid="5">
                                            <p:txEl>
                                              <p:pRg st="0" end="0"/>
                                            </p:txEl>
                                          </p:spTgt>
                                        </p:tgtEl>
                                        <p:attrNameLst>
                                          <p:attrName>style.color</p:attrName>
                                        </p:attrNameLst>
                                      </p:cBhvr>
                                      <p:to>
                                        <p:clrVal>
                                          <a:schemeClr val="accent2"/>
                                        </p:clrVal>
                                      </p:to>
                                    </p:set>
                                    <p:set>
                                      <p:cBhvr>
                                        <p:cTn id="7" dur="500" autoRev="1" fill="hold"/>
                                        <p:tgtEl>
                                          <p:spTgt spid="5">
                                            <p:txEl>
                                              <p:pRg st="0" end="0"/>
                                            </p:txEl>
                                          </p:spTgt>
                                        </p:tgtEl>
                                        <p:attrNameLst>
                                          <p:attrName>fillcolor</p:attrName>
                                        </p:attrNameLst>
                                      </p:cBhvr>
                                      <p:to>
                                        <p:clrVal>
                                          <a:schemeClr val="accent2"/>
                                        </p:clrVal>
                                      </p:to>
                                    </p:set>
                                    <p:set>
                                      <p:cBhvr>
                                        <p:cTn id="8" dur="500" autoRev="1" fill="hold"/>
                                        <p:tgtEl>
                                          <p:spTgt spid="5">
                                            <p:txEl>
                                              <p:pRg st="0" end="0"/>
                                            </p:txEl>
                                          </p:spTgt>
                                        </p:tgtEl>
                                        <p:attrNameLst>
                                          <p:attrName>fill.type</p:attrName>
                                        </p:attrNameLst>
                                      </p:cBhvr>
                                      <p:to>
                                        <p:strVal val="solid"/>
                                      </p:to>
                                    </p:set>
                                  </p:childTnLst>
                                </p:cTn>
                              </p:par>
                              <p:par>
                                <p:cTn id="9" presetID="20" presetClass="emph" presetSubtype="0" fill="hold" nodeType="withEffect">
                                  <p:stCondLst>
                                    <p:cond delay="0"/>
                                  </p:stCondLst>
                                  <p:iterate type="lt">
                                    <p:tmPct val="10000"/>
                                  </p:iterate>
                                  <p:childTnLst>
                                    <p:set>
                                      <p:cBhvr override="childStyle">
                                        <p:cTn id="10" dur="500" autoRev="1" fill="hold"/>
                                        <p:tgtEl>
                                          <p:spTgt spid="5">
                                            <p:txEl>
                                              <p:pRg st="1" end="1"/>
                                            </p:txEl>
                                          </p:spTgt>
                                        </p:tgtEl>
                                        <p:attrNameLst>
                                          <p:attrName>style.color</p:attrName>
                                        </p:attrNameLst>
                                      </p:cBhvr>
                                      <p:to>
                                        <p:clrVal>
                                          <a:schemeClr val="accent2"/>
                                        </p:clrVal>
                                      </p:to>
                                    </p:set>
                                    <p:set>
                                      <p:cBhvr>
                                        <p:cTn id="11" dur="500" autoRev="1" fill="hold"/>
                                        <p:tgtEl>
                                          <p:spTgt spid="5">
                                            <p:txEl>
                                              <p:pRg st="1" end="1"/>
                                            </p:txEl>
                                          </p:spTgt>
                                        </p:tgtEl>
                                        <p:attrNameLst>
                                          <p:attrName>fillcolor</p:attrName>
                                        </p:attrNameLst>
                                      </p:cBhvr>
                                      <p:to>
                                        <p:clrVal>
                                          <a:schemeClr val="accent2"/>
                                        </p:clrVal>
                                      </p:to>
                                    </p:set>
                                    <p:set>
                                      <p:cBhvr>
                                        <p:cTn id="12" dur="500" autoRev="1" fill="hold"/>
                                        <p:tgtEl>
                                          <p:spTgt spid="5">
                                            <p:txEl>
                                              <p:pRg st="1" end="1"/>
                                            </p:txEl>
                                          </p:spTgt>
                                        </p:tgtEl>
                                        <p:attrNameLst>
                                          <p:attrName>fill.type</p:attrName>
                                        </p:attrNameLst>
                                      </p:cBhvr>
                                      <p:to>
                                        <p:strVal val="solid"/>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 calcmode="lin" valueType="num">
                                      <p:cBhvr additive="base">
                                        <p:cTn id="17" dur="30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18" dur="3000" fill="hold"/>
                                        <p:tgtEl>
                                          <p:spTgt spid="5">
                                            <p:txEl>
                                              <p:pRg st="3" end="3"/>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 calcmode="lin" valueType="num">
                                      <p:cBhvr additive="base">
                                        <p:cTn id="21" dur="30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22" dur="3000" fill="hold"/>
                                        <p:tgtEl>
                                          <p:spTgt spid="5">
                                            <p:txEl>
                                              <p:pRg st="4" end="4"/>
                                            </p:txEl>
                                          </p:spTgt>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 calcmode="lin" valueType="num">
                                      <p:cBhvr additive="base">
                                        <p:cTn id="25" dur="30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26" dur="30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1143000"/>
          </a:xfrm>
        </p:spPr>
        <p:txBody>
          <a:bodyPr/>
          <a:lstStyle/>
          <a:p>
            <a:r>
              <a:rPr lang="en-US" dirty="0" smtClean="0">
                <a:solidFill>
                  <a:schemeClr val="tx1"/>
                </a:solidFill>
              </a:rPr>
              <a:t>A Paradigm Shift </a:t>
            </a:r>
            <a:endParaRPr lang="en-US" dirty="0">
              <a:solidFill>
                <a:schemeClr val="tx1"/>
              </a:solidFill>
            </a:endParaRPr>
          </a:p>
        </p:txBody>
      </p:sp>
      <p:sp>
        <p:nvSpPr>
          <p:cNvPr id="3" name="Content Placeholder 2"/>
          <p:cNvSpPr>
            <a:spLocks noGrp="1"/>
          </p:cNvSpPr>
          <p:nvPr>
            <p:ph idx="1"/>
          </p:nvPr>
        </p:nvSpPr>
        <p:spPr/>
        <p:txBody>
          <a:bodyPr/>
          <a:lstStyle/>
          <a:p>
            <a:r>
              <a:rPr lang="en-US" sz="3200" dirty="0" smtClean="0"/>
              <a:t>From Architectural to Education </a:t>
            </a:r>
          </a:p>
          <a:p>
            <a:pPr>
              <a:buNone/>
            </a:pPr>
            <a:endParaRPr lang="en-US" dirty="0"/>
          </a:p>
        </p:txBody>
      </p:sp>
      <p:sp>
        <p:nvSpPr>
          <p:cNvPr id="4" name="Down Arrow 3"/>
          <p:cNvSpPr/>
          <p:nvPr/>
        </p:nvSpPr>
        <p:spPr>
          <a:xfrm rot="15796556">
            <a:off x="347941" y="4584103"/>
            <a:ext cx="1634584" cy="22729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own Arrow 4"/>
          <p:cNvSpPr/>
          <p:nvPr/>
        </p:nvSpPr>
        <p:spPr>
          <a:xfrm>
            <a:off x="6096000" y="1066800"/>
            <a:ext cx="2057400" cy="3048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506" name="Picture 2" descr="http://frecklescassie.files.wordpress.com/2009/04/school_supplies.jpg"/>
          <p:cNvPicPr>
            <a:picLocks noChangeAspect="1" noChangeArrowheads="1"/>
          </p:cNvPicPr>
          <p:nvPr/>
        </p:nvPicPr>
        <p:blipFill>
          <a:blip r:embed="rId2" cstate="print"/>
          <a:srcRect/>
          <a:stretch>
            <a:fillRect/>
          </a:stretch>
        </p:blipFill>
        <p:spPr bwMode="auto">
          <a:xfrm>
            <a:off x="6096000" y="4267200"/>
            <a:ext cx="2381250" cy="2390775"/>
          </a:xfrm>
          <a:prstGeom prst="rect">
            <a:avLst/>
          </a:prstGeom>
          <a:noFill/>
        </p:spPr>
      </p:pic>
      <p:pic>
        <p:nvPicPr>
          <p:cNvPr id="21508" name="Picture 4" descr="http://activerain.com/image_store/uploads/2/3/7/3/6/ar119498957363732.jpg"/>
          <p:cNvPicPr>
            <a:picLocks noChangeAspect="1" noChangeArrowheads="1"/>
          </p:cNvPicPr>
          <p:nvPr/>
        </p:nvPicPr>
        <p:blipFill>
          <a:blip r:embed="rId3" cstate="print"/>
          <a:srcRect/>
          <a:stretch>
            <a:fillRect/>
          </a:stretch>
        </p:blipFill>
        <p:spPr bwMode="auto">
          <a:xfrm>
            <a:off x="2362200" y="3505200"/>
            <a:ext cx="2895600" cy="2171700"/>
          </a:xfrm>
          <a:prstGeom prst="rect">
            <a:avLst/>
          </a:prstGeom>
          <a:noFill/>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mph" presetSubtype="0" fill="hold" grpId="0" nodeType="clickEffect">
                                  <p:stCondLst>
                                    <p:cond delay="0"/>
                                  </p:stCondLst>
                                  <p:iterate type="lt">
                                    <p:tmPct val="10000"/>
                                  </p:iterate>
                                  <p:childTnLst>
                                    <p:set>
                                      <p:cBhvr override="childStyle">
                                        <p:cTn id="6" dur="500" autoRev="1" fill="hold"/>
                                        <p:tgtEl>
                                          <p:spTgt spid="2"/>
                                        </p:tgtEl>
                                        <p:attrNameLst>
                                          <p:attrName>style.color</p:attrName>
                                        </p:attrNameLst>
                                      </p:cBhvr>
                                      <p:to>
                                        <p:clrVal>
                                          <a:schemeClr val="accent2"/>
                                        </p:clrVal>
                                      </p:to>
                                    </p:set>
                                    <p:set>
                                      <p:cBhvr>
                                        <p:cTn id="7" dur="500" autoRev="1" fill="hold"/>
                                        <p:tgtEl>
                                          <p:spTgt spid="2"/>
                                        </p:tgtEl>
                                        <p:attrNameLst>
                                          <p:attrName>fillcolor</p:attrName>
                                        </p:attrNameLst>
                                      </p:cBhvr>
                                      <p:to>
                                        <p:clrVal>
                                          <a:schemeClr val="accent2"/>
                                        </p:clrVal>
                                      </p:to>
                                    </p:set>
                                    <p:set>
                                      <p:cBhvr>
                                        <p:cTn id="8" dur="500" autoRev="1" fill="hold"/>
                                        <p:tgtEl>
                                          <p:spTgt spid="2"/>
                                        </p:tgtEl>
                                        <p:attrNameLst>
                                          <p:attrName>fill.type</p:attrName>
                                        </p:attrNameLst>
                                      </p:cBhvr>
                                      <p:to>
                                        <p:strVal val="solid"/>
                                      </p:to>
                                    </p:set>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21508"/>
                                        </p:tgtEl>
                                        <p:attrNameLst>
                                          <p:attrName>style.visibility</p:attrName>
                                        </p:attrNameLst>
                                      </p:cBhvr>
                                      <p:to>
                                        <p:strVal val="visible"/>
                                      </p:to>
                                    </p:set>
                                    <p:animEffect transition="in" filter="checkerboard(across)">
                                      <p:cBhvr>
                                        <p:cTn id="13" dur="500"/>
                                        <p:tgtEl>
                                          <p:spTgt spid="21508"/>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21506"/>
                                        </p:tgtEl>
                                        <p:attrNameLst>
                                          <p:attrName>style.visibility</p:attrName>
                                        </p:attrNameLst>
                                      </p:cBhvr>
                                      <p:to>
                                        <p:strVal val="visible"/>
                                      </p:to>
                                    </p:set>
                                    <p:animEffect transition="in" filter="diamond(in)">
                                      <p:cBhvr>
                                        <p:cTn id="18" dur="20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28600"/>
            <a:ext cx="8229600" cy="1143000"/>
          </a:xfrm>
        </p:spPr>
        <p:txBody>
          <a:bodyPr>
            <a:normAutofit fontScale="90000"/>
          </a:bodyPr>
          <a:lstStyle/>
          <a:p>
            <a:pPr algn="ctr"/>
            <a:r>
              <a:rPr lang="en-US" dirty="0" smtClean="0"/>
              <a:t>CAST Center for Applied Special Technology </a:t>
            </a:r>
            <a:endParaRPr lang="en-US" dirty="0"/>
          </a:p>
        </p:txBody>
      </p:sp>
      <p:graphicFrame>
        <p:nvGraphicFramePr>
          <p:cNvPr id="11" name="Diagram 10"/>
          <p:cNvGraphicFramePr/>
          <p:nvPr/>
        </p:nvGraphicFramePr>
        <p:xfrm>
          <a:off x="762000" y="1447800"/>
          <a:ext cx="73914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1"/>
            <a:ext cx="3352800" cy="762000"/>
          </a:xfrm>
        </p:spPr>
        <p:txBody>
          <a:bodyPr>
            <a:normAutofit/>
          </a:bodyPr>
          <a:lstStyle/>
          <a:p>
            <a:r>
              <a:rPr lang="en-US" sz="3600" dirty="0" smtClean="0"/>
              <a:t>Representation </a:t>
            </a:r>
            <a:endParaRPr lang="en-US" sz="3600" dirty="0"/>
          </a:p>
        </p:txBody>
      </p:sp>
      <p:sp>
        <p:nvSpPr>
          <p:cNvPr id="3" name="Text Placeholder 2"/>
          <p:cNvSpPr>
            <a:spLocks noGrp="1"/>
          </p:cNvSpPr>
          <p:nvPr>
            <p:ph type="body" sz="half" idx="2"/>
          </p:nvPr>
        </p:nvSpPr>
        <p:spPr>
          <a:xfrm>
            <a:off x="381000" y="2057400"/>
            <a:ext cx="2514600" cy="2209800"/>
          </a:xfrm>
        </p:spPr>
        <p:txBody>
          <a:bodyPr>
            <a:normAutofit lnSpcReduction="10000"/>
          </a:bodyPr>
          <a:lstStyle/>
          <a:p>
            <a:pPr algn="ctr"/>
            <a:r>
              <a:rPr lang="en-US" sz="3600" dirty="0" smtClean="0"/>
              <a:t>Various ways to obtain information</a:t>
            </a:r>
            <a:endParaRPr lang="en-US" sz="3600" dirty="0"/>
          </a:p>
        </p:txBody>
      </p:sp>
      <p:pic>
        <p:nvPicPr>
          <p:cNvPr id="22530" name="Picture 2" descr="http://masterview.ikonosnewmedia.com/images/visual-communication_32640135_350.jpg"/>
          <p:cNvPicPr>
            <a:picLocks noGrp="1" noChangeAspect="1" noChangeArrowheads="1"/>
          </p:cNvPicPr>
          <p:nvPr>
            <p:ph type="pic" idx="1"/>
          </p:nvPr>
        </p:nvPicPr>
        <p:blipFill>
          <a:blip r:embed="rId3" cstate="print"/>
          <a:srcRect t="7442" b="7442"/>
          <a:stretch>
            <a:fillRect/>
          </a:stretch>
        </p:blipFill>
        <p:spPr bwMode="auto">
          <a:prstGeom prst="rect">
            <a:avLst/>
          </a:prstGeom>
          <a:noFill/>
        </p:spPr>
      </p:pic>
    </p:spTree>
  </p:cSld>
  <p:clrMapOvr>
    <a:masterClrMapping/>
  </p:clrMapOvr>
  <p:transition spd="slow">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240</TotalTime>
  <Words>466</Words>
  <Application>Microsoft Office PowerPoint</Application>
  <PresentationFormat>On-screen Show (4:3)</PresentationFormat>
  <Paragraphs>85</Paragraphs>
  <Slides>20</Slides>
  <Notes>5</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Flow</vt:lpstr>
      <vt:lpstr>UDL Universal Design for Learning </vt:lpstr>
      <vt:lpstr>It all began with….</vt:lpstr>
      <vt:lpstr>Fuel was added in the form of  Laws</vt:lpstr>
      <vt:lpstr>Examples:</vt:lpstr>
      <vt:lpstr>Slide 5</vt:lpstr>
      <vt:lpstr>What it is Not</vt:lpstr>
      <vt:lpstr>A Paradigm Shift </vt:lpstr>
      <vt:lpstr>CAST Center for Applied Special Technology </vt:lpstr>
      <vt:lpstr>Representation </vt:lpstr>
      <vt:lpstr>Slide 10</vt:lpstr>
      <vt:lpstr>Think about it: List out  how you represent materials to your students now</vt:lpstr>
      <vt:lpstr>Expression</vt:lpstr>
      <vt:lpstr>Slide 13</vt:lpstr>
      <vt:lpstr>Engagement </vt:lpstr>
      <vt:lpstr>Slide 15</vt:lpstr>
      <vt:lpstr>Activity </vt:lpstr>
      <vt:lpstr>Let’s look more in-depth at Engagement:</vt:lpstr>
      <vt:lpstr>Example of UDL Unit </vt:lpstr>
      <vt:lpstr>Slide 19</vt:lpstr>
      <vt:lpstr>Slide 20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UDL Universal Design for Learning </dc:title>
  <dc:creator>kswhite</dc:creator>
  <cp:lastModifiedBy>kswhite</cp:lastModifiedBy>
  <cp:revision>28</cp:revision>
  <dcterms:created xsi:type="dcterms:W3CDTF">2009-07-15T00:15:44Z</dcterms:created>
  <dcterms:modified xsi:type="dcterms:W3CDTF">2009-08-10T03:33:50Z</dcterms:modified>
</cp:coreProperties>
</file>